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56" r:id="rId4"/>
    <p:sldId id="267" r:id="rId5"/>
    <p:sldId id="266" r:id="rId6"/>
    <p:sldId id="258" r:id="rId7"/>
    <p:sldId id="262" r:id="rId8"/>
    <p:sldId id="263" r:id="rId9"/>
    <p:sldId id="264" r:id="rId10"/>
    <p:sldId id="265" r:id="rId11"/>
    <p:sldId id="259" r:id="rId12"/>
    <p:sldId id="268" r:id="rId13"/>
    <p:sldId id="269" r:id="rId14"/>
    <p:sldId id="260" r:id="rId1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736565-3AE3-5799-F91A-6EC25CC26C9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F78A399-6562-03B3-2857-5F3AB5AF99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E6EAE2B-25E0-A62E-D671-2CF88FD0DB37}"/>
              </a:ext>
            </a:extLst>
          </p:cNvPr>
          <p:cNvSpPr>
            <a:spLocks noGrp="1"/>
          </p:cNvSpPr>
          <p:nvPr>
            <p:ph type="dt" sz="half" idx="10"/>
          </p:nvPr>
        </p:nvSpPr>
        <p:spPr/>
        <p:txBody>
          <a:bodyPr/>
          <a:lstStyle/>
          <a:p>
            <a:fld id="{86EEDBDF-8082-4138-88E1-FD1E0177678F}" type="datetimeFigureOut">
              <a:rPr lang="es-ES" smtClean="0"/>
              <a:t>30/08/2025</a:t>
            </a:fld>
            <a:endParaRPr lang="es-ES"/>
          </a:p>
        </p:txBody>
      </p:sp>
      <p:sp>
        <p:nvSpPr>
          <p:cNvPr id="5" name="Marcador de pie de página 4">
            <a:extLst>
              <a:ext uri="{FF2B5EF4-FFF2-40B4-BE49-F238E27FC236}">
                <a16:creationId xmlns:a16="http://schemas.microsoft.com/office/drawing/2014/main" id="{BC7FC74C-550E-2CF1-AA8E-FADFAC549C6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DD662B0-91B2-0FB8-FCE8-75D6563C958D}"/>
              </a:ext>
            </a:extLst>
          </p:cNvPr>
          <p:cNvSpPr>
            <a:spLocks noGrp="1"/>
          </p:cNvSpPr>
          <p:nvPr>
            <p:ph type="sldNum" sz="quarter" idx="12"/>
          </p:nvPr>
        </p:nvSpPr>
        <p:spPr/>
        <p:txBody>
          <a:bodyPr/>
          <a:lstStyle/>
          <a:p>
            <a:fld id="{99881D2A-1D00-4C69-A037-37238B9E94C9}" type="slidenum">
              <a:rPr lang="es-ES" smtClean="0"/>
              <a:t>‹Nº›</a:t>
            </a:fld>
            <a:endParaRPr lang="es-ES"/>
          </a:p>
        </p:txBody>
      </p:sp>
    </p:spTree>
    <p:extLst>
      <p:ext uri="{BB962C8B-B14F-4D97-AF65-F5344CB8AC3E}">
        <p14:creationId xmlns:p14="http://schemas.microsoft.com/office/powerpoint/2010/main" val="1738170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BCF294-E6DE-2037-2145-C3040B0252DB}"/>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34F9360-B3C9-630A-D2EE-36A2C4B4926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C329922-8406-4D85-A5A3-88B9AD2C0365}"/>
              </a:ext>
            </a:extLst>
          </p:cNvPr>
          <p:cNvSpPr>
            <a:spLocks noGrp="1"/>
          </p:cNvSpPr>
          <p:nvPr>
            <p:ph type="dt" sz="half" idx="10"/>
          </p:nvPr>
        </p:nvSpPr>
        <p:spPr/>
        <p:txBody>
          <a:bodyPr/>
          <a:lstStyle/>
          <a:p>
            <a:fld id="{86EEDBDF-8082-4138-88E1-FD1E0177678F}" type="datetimeFigureOut">
              <a:rPr lang="es-ES" smtClean="0"/>
              <a:t>30/08/2025</a:t>
            </a:fld>
            <a:endParaRPr lang="es-ES"/>
          </a:p>
        </p:txBody>
      </p:sp>
      <p:sp>
        <p:nvSpPr>
          <p:cNvPr id="5" name="Marcador de pie de página 4">
            <a:extLst>
              <a:ext uri="{FF2B5EF4-FFF2-40B4-BE49-F238E27FC236}">
                <a16:creationId xmlns:a16="http://schemas.microsoft.com/office/drawing/2014/main" id="{8D33208C-8F2A-1637-AAFF-E948CFC345F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F25D1C-2AEF-5FFB-BDCA-C8F6AF162E16}"/>
              </a:ext>
            </a:extLst>
          </p:cNvPr>
          <p:cNvSpPr>
            <a:spLocks noGrp="1"/>
          </p:cNvSpPr>
          <p:nvPr>
            <p:ph type="sldNum" sz="quarter" idx="12"/>
          </p:nvPr>
        </p:nvSpPr>
        <p:spPr/>
        <p:txBody>
          <a:bodyPr/>
          <a:lstStyle/>
          <a:p>
            <a:fld id="{99881D2A-1D00-4C69-A037-37238B9E94C9}" type="slidenum">
              <a:rPr lang="es-ES" smtClean="0"/>
              <a:t>‹Nº›</a:t>
            </a:fld>
            <a:endParaRPr lang="es-ES"/>
          </a:p>
        </p:txBody>
      </p:sp>
    </p:spTree>
    <p:extLst>
      <p:ext uri="{BB962C8B-B14F-4D97-AF65-F5344CB8AC3E}">
        <p14:creationId xmlns:p14="http://schemas.microsoft.com/office/powerpoint/2010/main" val="4063076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A143BC2-5F17-1B71-818C-24B1F40580B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BAB323D-BDCC-9179-A6DD-95CC54D8885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B1534AE-F5AC-2484-6A1C-CE934C09521A}"/>
              </a:ext>
            </a:extLst>
          </p:cNvPr>
          <p:cNvSpPr>
            <a:spLocks noGrp="1"/>
          </p:cNvSpPr>
          <p:nvPr>
            <p:ph type="dt" sz="half" idx="10"/>
          </p:nvPr>
        </p:nvSpPr>
        <p:spPr/>
        <p:txBody>
          <a:bodyPr/>
          <a:lstStyle/>
          <a:p>
            <a:fld id="{86EEDBDF-8082-4138-88E1-FD1E0177678F}" type="datetimeFigureOut">
              <a:rPr lang="es-ES" smtClean="0"/>
              <a:t>30/08/2025</a:t>
            </a:fld>
            <a:endParaRPr lang="es-ES"/>
          </a:p>
        </p:txBody>
      </p:sp>
      <p:sp>
        <p:nvSpPr>
          <p:cNvPr id="5" name="Marcador de pie de página 4">
            <a:extLst>
              <a:ext uri="{FF2B5EF4-FFF2-40B4-BE49-F238E27FC236}">
                <a16:creationId xmlns:a16="http://schemas.microsoft.com/office/drawing/2014/main" id="{1DAD3EB3-36C2-D509-3CE4-0E936A12378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14EF2AB-29EA-0002-BD76-B803457BC791}"/>
              </a:ext>
            </a:extLst>
          </p:cNvPr>
          <p:cNvSpPr>
            <a:spLocks noGrp="1"/>
          </p:cNvSpPr>
          <p:nvPr>
            <p:ph type="sldNum" sz="quarter" idx="12"/>
          </p:nvPr>
        </p:nvSpPr>
        <p:spPr/>
        <p:txBody>
          <a:bodyPr/>
          <a:lstStyle/>
          <a:p>
            <a:fld id="{99881D2A-1D00-4C69-A037-37238B9E94C9}" type="slidenum">
              <a:rPr lang="es-ES" smtClean="0"/>
              <a:t>‹Nº›</a:t>
            </a:fld>
            <a:endParaRPr lang="es-ES"/>
          </a:p>
        </p:txBody>
      </p:sp>
    </p:spTree>
    <p:extLst>
      <p:ext uri="{BB962C8B-B14F-4D97-AF65-F5344CB8AC3E}">
        <p14:creationId xmlns:p14="http://schemas.microsoft.com/office/powerpoint/2010/main" val="187769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5F4E58-8E5B-A125-143D-9C07E06E374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B35713E-FA2C-FB87-6A4B-D67E2E968DA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3FB6040-A71D-BFAB-C3BB-1D2E272F4C0A}"/>
              </a:ext>
            </a:extLst>
          </p:cNvPr>
          <p:cNvSpPr>
            <a:spLocks noGrp="1"/>
          </p:cNvSpPr>
          <p:nvPr>
            <p:ph type="dt" sz="half" idx="10"/>
          </p:nvPr>
        </p:nvSpPr>
        <p:spPr/>
        <p:txBody>
          <a:bodyPr/>
          <a:lstStyle/>
          <a:p>
            <a:fld id="{86EEDBDF-8082-4138-88E1-FD1E0177678F}" type="datetimeFigureOut">
              <a:rPr lang="es-ES" smtClean="0"/>
              <a:t>30/08/2025</a:t>
            </a:fld>
            <a:endParaRPr lang="es-ES"/>
          </a:p>
        </p:txBody>
      </p:sp>
      <p:sp>
        <p:nvSpPr>
          <p:cNvPr id="5" name="Marcador de pie de página 4">
            <a:extLst>
              <a:ext uri="{FF2B5EF4-FFF2-40B4-BE49-F238E27FC236}">
                <a16:creationId xmlns:a16="http://schemas.microsoft.com/office/drawing/2014/main" id="{2E1B7BB5-36F6-C323-5A3E-CC4024BB9C4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67325A8-EF47-1E7F-C878-DA8D76417541}"/>
              </a:ext>
            </a:extLst>
          </p:cNvPr>
          <p:cNvSpPr>
            <a:spLocks noGrp="1"/>
          </p:cNvSpPr>
          <p:nvPr>
            <p:ph type="sldNum" sz="quarter" idx="12"/>
          </p:nvPr>
        </p:nvSpPr>
        <p:spPr/>
        <p:txBody>
          <a:bodyPr/>
          <a:lstStyle/>
          <a:p>
            <a:fld id="{99881D2A-1D00-4C69-A037-37238B9E94C9}" type="slidenum">
              <a:rPr lang="es-ES" smtClean="0"/>
              <a:t>‹Nº›</a:t>
            </a:fld>
            <a:endParaRPr lang="es-ES"/>
          </a:p>
        </p:txBody>
      </p:sp>
    </p:spTree>
    <p:extLst>
      <p:ext uri="{BB962C8B-B14F-4D97-AF65-F5344CB8AC3E}">
        <p14:creationId xmlns:p14="http://schemas.microsoft.com/office/powerpoint/2010/main" val="1372144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1BE2E5-819E-D354-23C0-4D6B0B74D4C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412C729-9263-86F3-BB68-7924AEDC34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D84FD00-AAEC-B95D-D713-4461C428FDEE}"/>
              </a:ext>
            </a:extLst>
          </p:cNvPr>
          <p:cNvSpPr>
            <a:spLocks noGrp="1"/>
          </p:cNvSpPr>
          <p:nvPr>
            <p:ph type="dt" sz="half" idx="10"/>
          </p:nvPr>
        </p:nvSpPr>
        <p:spPr/>
        <p:txBody>
          <a:bodyPr/>
          <a:lstStyle/>
          <a:p>
            <a:fld id="{86EEDBDF-8082-4138-88E1-FD1E0177678F}" type="datetimeFigureOut">
              <a:rPr lang="es-ES" smtClean="0"/>
              <a:t>30/08/2025</a:t>
            </a:fld>
            <a:endParaRPr lang="es-ES"/>
          </a:p>
        </p:txBody>
      </p:sp>
      <p:sp>
        <p:nvSpPr>
          <p:cNvPr id="5" name="Marcador de pie de página 4">
            <a:extLst>
              <a:ext uri="{FF2B5EF4-FFF2-40B4-BE49-F238E27FC236}">
                <a16:creationId xmlns:a16="http://schemas.microsoft.com/office/drawing/2014/main" id="{75AA5886-F495-D86D-D8E7-0CAE5EAD7B2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104E0F-785B-0A2C-84B2-1BC3E5FBA5C5}"/>
              </a:ext>
            </a:extLst>
          </p:cNvPr>
          <p:cNvSpPr>
            <a:spLocks noGrp="1"/>
          </p:cNvSpPr>
          <p:nvPr>
            <p:ph type="sldNum" sz="quarter" idx="12"/>
          </p:nvPr>
        </p:nvSpPr>
        <p:spPr/>
        <p:txBody>
          <a:bodyPr/>
          <a:lstStyle/>
          <a:p>
            <a:fld id="{99881D2A-1D00-4C69-A037-37238B9E94C9}" type="slidenum">
              <a:rPr lang="es-ES" smtClean="0"/>
              <a:t>‹Nº›</a:t>
            </a:fld>
            <a:endParaRPr lang="es-ES"/>
          </a:p>
        </p:txBody>
      </p:sp>
    </p:spTree>
    <p:extLst>
      <p:ext uri="{BB962C8B-B14F-4D97-AF65-F5344CB8AC3E}">
        <p14:creationId xmlns:p14="http://schemas.microsoft.com/office/powerpoint/2010/main" val="2500215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943863-0D02-3870-5C02-5B189A61BCE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1C5BD45-3F16-69BD-E4E1-F132DB8BAF1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B5D00018-C21B-6E32-0BBA-2B74DFCCEFC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CEC8DA35-6481-E26A-7B3C-82262E8CE361}"/>
              </a:ext>
            </a:extLst>
          </p:cNvPr>
          <p:cNvSpPr>
            <a:spLocks noGrp="1"/>
          </p:cNvSpPr>
          <p:nvPr>
            <p:ph type="dt" sz="half" idx="10"/>
          </p:nvPr>
        </p:nvSpPr>
        <p:spPr/>
        <p:txBody>
          <a:bodyPr/>
          <a:lstStyle/>
          <a:p>
            <a:fld id="{86EEDBDF-8082-4138-88E1-FD1E0177678F}" type="datetimeFigureOut">
              <a:rPr lang="es-ES" smtClean="0"/>
              <a:t>30/08/2025</a:t>
            </a:fld>
            <a:endParaRPr lang="es-ES"/>
          </a:p>
        </p:txBody>
      </p:sp>
      <p:sp>
        <p:nvSpPr>
          <p:cNvPr id="6" name="Marcador de pie de página 5">
            <a:extLst>
              <a:ext uri="{FF2B5EF4-FFF2-40B4-BE49-F238E27FC236}">
                <a16:creationId xmlns:a16="http://schemas.microsoft.com/office/drawing/2014/main" id="{E99E611D-9677-3DDA-DA8E-9502A229F2C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6219EC5-AB32-500A-B96E-AAB5DDDA4AA5}"/>
              </a:ext>
            </a:extLst>
          </p:cNvPr>
          <p:cNvSpPr>
            <a:spLocks noGrp="1"/>
          </p:cNvSpPr>
          <p:nvPr>
            <p:ph type="sldNum" sz="quarter" idx="12"/>
          </p:nvPr>
        </p:nvSpPr>
        <p:spPr/>
        <p:txBody>
          <a:bodyPr/>
          <a:lstStyle/>
          <a:p>
            <a:fld id="{99881D2A-1D00-4C69-A037-37238B9E94C9}" type="slidenum">
              <a:rPr lang="es-ES" smtClean="0"/>
              <a:t>‹Nº›</a:t>
            </a:fld>
            <a:endParaRPr lang="es-ES"/>
          </a:p>
        </p:txBody>
      </p:sp>
    </p:spTree>
    <p:extLst>
      <p:ext uri="{BB962C8B-B14F-4D97-AF65-F5344CB8AC3E}">
        <p14:creationId xmlns:p14="http://schemas.microsoft.com/office/powerpoint/2010/main" val="2578239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DC4FBA-B928-DDC8-1472-7263321F2AB5}"/>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166C9CC-0F9B-AA5E-E166-8B8AE0ACDD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351434F-B842-DC15-254C-64699E3389F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9EB04CF-37D8-FAC9-84E0-3DC19FF55E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3141A74-B70C-803B-A0CE-41F75BD484B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91DFB179-F68E-7EA8-D873-02F633566A4A}"/>
              </a:ext>
            </a:extLst>
          </p:cNvPr>
          <p:cNvSpPr>
            <a:spLocks noGrp="1"/>
          </p:cNvSpPr>
          <p:nvPr>
            <p:ph type="dt" sz="half" idx="10"/>
          </p:nvPr>
        </p:nvSpPr>
        <p:spPr/>
        <p:txBody>
          <a:bodyPr/>
          <a:lstStyle/>
          <a:p>
            <a:fld id="{86EEDBDF-8082-4138-88E1-FD1E0177678F}" type="datetimeFigureOut">
              <a:rPr lang="es-ES" smtClean="0"/>
              <a:t>30/08/2025</a:t>
            </a:fld>
            <a:endParaRPr lang="es-ES"/>
          </a:p>
        </p:txBody>
      </p:sp>
      <p:sp>
        <p:nvSpPr>
          <p:cNvPr id="8" name="Marcador de pie de página 7">
            <a:extLst>
              <a:ext uri="{FF2B5EF4-FFF2-40B4-BE49-F238E27FC236}">
                <a16:creationId xmlns:a16="http://schemas.microsoft.com/office/drawing/2014/main" id="{06BD433C-576F-3C7C-BD72-95E9F77CE36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F680BF69-2D93-E147-5A28-5A86658BC543}"/>
              </a:ext>
            </a:extLst>
          </p:cNvPr>
          <p:cNvSpPr>
            <a:spLocks noGrp="1"/>
          </p:cNvSpPr>
          <p:nvPr>
            <p:ph type="sldNum" sz="quarter" idx="12"/>
          </p:nvPr>
        </p:nvSpPr>
        <p:spPr/>
        <p:txBody>
          <a:bodyPr/>
          <a:lstStyle/>
          <a:p>
            <a:fld id="{99881D2A-1D00-4C69-A037-37238B9E94C9}" type="slidenum">
              <a:rPr lang="es-ES" smtClean="0"/>
              <a:t>‹Nº›</a:t>
            </a:fld>
            <a:endParaRPr lang="es-ES"/>
          </a:p>
        </p:txBody>
      </p:sp>
    </p:spTree>
    <p:extLst>
      <p:ext uri="{BB962C8B-B14F-4D97-AF65-F5344CB8AC3E}">
        <p14:creationId xmlns:p14="http://schemas.microsoft.com/office/powerpoint/2010/main" val="1965051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C51815-EF43-67E2-0D01-F987352ECDA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57EC838-6853-5755-5A90-21E312294247}"/>
              </a:ext>
            </a:extLst>
          </p:cNvPr>
          <p:cNvSpPr>
            <a:spLocks noGrp="1"/>
          </p:cNvSpPr>
          <p:nvPr>
            <p:ph type="dt" sz="half" idx="10"/>
          </p:nvPr>
        </p:nvSpPr>
        <p:spPr/>
        <p:txBody>
          <a:bodyPr/>
          <a:lstStyle/>
          <a:p>
            <a:fld id="{86EEDBDF-8082-4138-88E1-FD1E0177678F}" type="datetimeFigureOut">
              <a:rPr lang="es-ES" smtClean="0"/>
              <a:t>30/08/2025</a:t>
            </a:fld>
            <a:endParaRPr lang="es-ES"/>
          </a:p>
        </p:txBody>
      </p:sp>
      <p:sp>
        <p:nvSpPr>
          <p:cNvPr id="4" name="Marcador de pie de página 3">
            <a:extLst>
              <a:ext uri="{FF2B5EF4-FFF2-40B4-BE49-F238E27FC236}">
                <a16:creationId xmlns:a16="http://schemas.microsoft.com/office/drawing/2014/main" id="{C7551FDB-3AA6-8DB9-391F-20BDC0FDB548}"/>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31332E4-F9BD-78B0-9FA7-611AE616865C}"/>
              </a:ext>
            </a:extLst>
          </p:cNvPr>
          <p:cNvSpPr>
            <a:spLocks noGrp="1"/>
          </p:cNvSpPr>
          <p:nvPr>
            <p:ph type="sldNum" sz="quarter" idx="12"/>
          </p:nvPr>
        </p:nvSpPr>
        <p:spPr/>
        <p:txBody>
          <a:bodyPr/>
          <a:lstStyle/>
          <a:p>
            <a:fld id="{99881D2A-1D00-4C69-A037-37238B9E94C9}" type="slidenum">
              <a:rPr lang="es-ES" smtClean="0"/>
              <a:t>‹Nº›</a:t>
            </a:fld>
            <a:endParaRPr lang="es-ES"/>
          </a:p>
        </p:txBody>
      </p:sp>
    </p:spTree>
    <p:extLst>
      <p:ext uri="{BB962C8B-B14F-4D97-AF65-F5344CB8AC3E}">
        <p14:creationId xmlns:p14="http://schemas.microsoft.com/office/powerpoint/2010/main" val="2215642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FACFB6F-3624-F495-2999-6B9196D3E8B1}"/>
              </a:ext>
            </a:extLst>
          </p:cNvPr>
          <p:cNvSpPr>
            <a:spLocks noGrp="1"/>
          </p:cNvSpPr>
          <p:nvPr>
            <p:ph type="dt" sz="half" idx="10"/>
          </p:nvPr>
        </p:nvSpPr>
        <p:spPr/>
        <p:txBody>
          <a:bodyPr/>
          <a:lstStyle/>
          <a:p>
            <a:fld id="{86EEDBDF-8082-4138-88E1-FD1E0177678F}" type="datetimeFigureOut">
              <a:rPr lang="es-ES" smtClean="0"/>
              <a:t>30/08/2025</a:t>
            </a:fld>
            <a:endParaRPr lang="es-ES"/>
          </a:p>
        </p:txBody>
      </p:sp>
      <p:sp>
        <p:nvSpPr>
          <p:cNvPr id="3" name="Marcador de pie de página 2">
            <a:extLst>
              <a:ext uri="{FF2B5EF4-FFF2-40B4-BE49-F238E27FC236}">
                <a16:creationId xmlns:a16="http://schemas.microsoft.com/office/drawing/2014/main" id="{E44F5197-E4EB-4585-93CE-9A68A058CBE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F1AE69-4206-9FFC-841E-F5B4631786C8}"/>
              </a:ext>
            </a:extLst>
          </p:cNvPr>
          <p:cNvSpPr>
            <a:spLocks noGrp="1"/>
          </p:cNvSpPr>
          <p:nvPr>
            <p:ph type="sldNum" sz="quarter" idx="12"/>
          </p:nvPr>
        </p:nvSpPr>
        <p:spPr/>
        <p:txBody>
          <a:bodyPr/>
          <a:lstStyle/>
          <a:p>
            <a:fld id="{99881D2A-1D00-4C69-A037-37238B9E94C9}" type="slidenum">
              <a:rPr lang="es-ES" smtClean="0"/>
              <a:t>‹Nº›</a:t>
            </a:fld>
            <a:endParaRPr lang="es-ES"/>
          </a:p>
        </p:txBody>
      </p:sp>
    </p:spTree>
    <p:extLst>
      <p:ext uri="{BB962C8B-B14F-4D97-AF65-F5344CB8AC3E}">
        <p14:creationId xmlns:p14="http://schemas.microsoft.com/office/powerpoint/2010/main" val="2491729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DCC252-C483-F2B9-6D05-BE5633C767F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A546547-5624-5F02-15F2-48993DBDE4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2BF91FE6-9E3E-1EC8-1E4A-E7C07DB0C4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E12E0B5-41DC-CFC7-9ABA-9F170401439A}"/>
              </a:ext>
            </a:extLst>
          </p:cNvPr>
          <p:cNvSpPr>
            <a:spLocks noGrp="1"/>
          </p:cNvSpPr>
          <p:nvPr>
            <p:ph type="dt" sz="half" idx="10"/>
          </p:nvPr>
        </p:nvSpPr>
        <p:spPr/>
        <p:txBody>
          <a:bodyPr/>
          <a:lstStyle/>
          <a:p>
            <a:fld id="{86EEDBDF-8082-4138-88E1-FD1E0177678F}" type="datetimeFigureOut">
              <a:rPr lang="es-ES" smtClean="0"/>
              <a:t>30/08/2025</a:t>
            </a:fld>
            <a:endParaRPr lang="es-ES"/>
          </a:p>
        </p:txBody>
      </p:sp>
      <p:sp>
        <p:nvSpPr>
          <p:cNvPr id="6" name="Marcador de pie de página 5">
            <a:extLst>
              <a:ext uri="{FF2B5EF4-FFF2-40B4-BE49-F238E27FC236}">
                <a16:creationId xmlns:a16="http://schemas.microsoft.com/office/drawing/2014/main" id="{F2D465FB-014D-A7A3-C2F1-A92329A985E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3B02699-39B4-56AD-34C4-4AC0A4DBC9C8}"/>
              </a:ext>
            </a:extLst>
          </p:cNvPr>
          <p:cNvSpPr>
            <a:spLocks noGrp="1"/>
          </p:cNvSpPr>
          <p:nvPr>
            <p:ph type="sldNum" sz="quarter" idx="12"/>
          </p:nvPr>
        </p:nvSpPr>
        <p:spPr/>
        <p:txBody>
          <a:bodyPr/>
          <a:lstStyle/>
          <a:p>
            <a:fld id="{99881D2A-1D00-4C69-A037-37238B9E94C9}" type="slidenum">
              <a:rPr lang="es-ES" smtClean="0"/>
              <a:t>‹Nº›</a:t>
            </a:fld>
            <a:endParaRPr lang="es-ES"/>
          </a:p>
        </p:txBody>
      </p:sp>
    </p:spTree>
    <p:extLst>
      <p:ext uri="{BB962C8B-B14F-4D97-AF65-F5344CB8AC3E}">
        <p14:creationId xmlns:p14="http://schemas.microsoft.com/office/powerpoint/2010/main" val="337230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0D7C43-9209-D302-531D-F4AAF1EC5A5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12DE8CDA-6754-96F8-1D4F-6102BF8659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844DAB9-95A9-B07A-BCD3-3BF99F14B8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C88B03D-342F-61FF-224C-31CE908D2860}"/>
              </a:ext>
            </a:extLst>
          </p:cNvPr>
          <p:cNvSpPr>
            <a:spLocks noGrp="1"/>
          </p:cNvSpPr>
          <p:nvPr>
            <p:ph type="dt" sz="half" idx="10"/>
          </p:nvPr>
        </p:nvSpPr>
        <p:spPr/>
        <p:txBody>
          <a:bodyPr/>
          <a:lstStyle/>
          <a:p>
            <a:fld id="{86EEDBDF-8082-4138-88E1-FD1E0177678F}" type="datetimeFigureOut">
              <a:rPr lang="es-ES" smtClean="0"/>
              <a:t>30/08/2025</a:t>
            </a:fld>
            <a:endParaRPr lang="es-ES"/>
          </a:p>
        </p:txBody>
      </p:sp>
      <p:sp>
        <p:nvSpPr>
          <p:cNvPr id="6" name="Marcador de pie de página 5">
            <a:extLst>
              <a:ext uri="{FF2B5EF4-FFF2-40B4-BE49-F238E27FC236}">
                <a16:creationId xmlns:a16="http://schemas.microsoft.com/office/drawing/2014/main" id="{48C8AA0B-CB78-BF32-7612-C3F53AF81A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2A7F3CD-F07E-2200-D889-2C01F408C994}"/>
              </a:ext>
            </a:extLst>
          </p:cNvPr>
          <p:cNvSpPr>
            <a:spLocks noGrp="1"/>
          </p:cNvSpPr>
          <p:nvPr>
            <p:ph type="sldNum" sz="quarter" idx="12"/>
          </p:nvPr>
        </p:nvSpPr>
        <p:spPr/>
        <p:txBody>
          <a:bodyPr/>
          <a:lstStyle/>
          <a:p>
            <a:fld id="{99881D2A-1D00-4C69-A037-37238B9E94C9}" type="slidenum">
              <a:rPr lang="es-ES" smtClean="0"/>
              <a:t>‹Nº›</a:t>
            </a:fld>
            <a:endParaRPr lang="es-ES"/>
          </a:p>
        </p:txBody>
      </p:sp>
    </p:spTree>
    <p:extLst>
      <p:ext uri="{BB962C8B-B14F-4D97-AF65-F5344CB8AC3E}">
        <p14:creationId xmlns:p14="http://schemas.microsoft.com/office/powerpoint/2010/main" val="2702724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0129162-2594-7D0D-A61C-0DCC7B82E6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02F1555-58AA-FABF-74E7-DE7FAB9BE6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AC8C755-A57D-9D1F-5783-A4A7423004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EEDBDF-8082-4138-88E1-FD1E0177678F}" type="datetimeFigureOut">
              <a:rPr lang="es-ES" smtClean="0"/>
              <a:t>30/08/2025</a:t>
            </a:fld>
            <a:endParaRPr lang="es-ES"/>
          </a:p>
        </p:txBody>
      </p:sp>
      <p:sp>
        <p:nvSpPr>
          <p:cNvPr id="5" name="Marcador de pie de página 4">
            <a:extLst>
              <a:ext uri="{FF2B5EF4-FFF2-40B4-BE49-F238E27FC236}">
                <a16:creationId xmlns:a16="http://schemas.microsoft.com/office/drawing/2014/main" id="{40A11C00-7AD3-09D8-C8E3-47D86F91DB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43EEF82F-6927-07DD-F802-D8BD70ADAB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881D2A-1D00-4C69-A037-37238B9E94C9}" type="slidenum">
              <a:rPr lang="es-ES" smtClean="0"/>
              <a:t>‹Nº›</a:t>
            </a:fld>
            <a:endParaRPr lang="es-ES"/>
          </a:p>
        </p:txBody>
      </p:sp>
    </p:spTree>
    <p:extLst>
      <p:ext uri="{BB962C8B-B14F-4D97-AF65-F5344CB8AC3E}">
        <p14:creationId xmlns:p14="http://schemas.microsoft.com/office/powerpoint/2010/main" val="4119237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7FCC2-A500-CBB5-7F4C-18DD6B629089}"/>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373387E4-5AC3-14BF-708A-6DC6DA2A1AC7}"/>
              </a:ext>
            </a:extLst>
          </p:cNvPr>
          <p:cNvPicPr>
            <a:picLocks noChangeAspect="1"/>
          </p:cNvPicPr>
          <p:nvPr/>
        </p:nvPicPr>
        <p:blipFill>
          <a:blip r:embed="rId2"/>
          <a:stretch>
            <a:fillRect/>
          </a:stretch>
        </p:blipFill>
        <p:spPr>
          <a:xfrm>
            <a:off x="0" y="5791051"/>
            <a:ext cx="12192000" cy="1066949"/>
          </a:xfrm>
          <a:prstGeom prst="rect">
            <a:avLst/>
          </a:prstGeom>
        </p:spPr>
      </p:pic>
      <p:pic>
        <p:nvPicPr>
          <p:cNvPr id="7" name="Imagen 6">
            <a:extLst>
              <a:ext uri="{FF2B5EF4-FFF2-40B4-BE49-F238E27FC236}">
                <a16:creationId xmlns:a16="http://schemas.microsoft.com/office/drawing/2014/main" id="{C6DE054A-E972-9291-DCAD-C459AF606E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9730" y="465598"/>
            <a:ext cx="2352539" cy="2583396"/>
          </a:xfrm>
          <a:prstGeom prst="rect">
            <a:avLst/>
          </a:prstGeom>
        </p:spPr>
      </p:pic>
      <p:sp>
        <p:nvSpPr>
          <p:cNvPr id="2" name="CuadroTexto 1">
            <a:extLst>
              <a:ext uri="{FF2B5EF4-FFF2-40B4-BE49-F238E27FC236}">
                <a16:creationId xmlns:a16="http://schemas.microsoft.com/office/drawing/2014/main" id="{4A8D7A8D-0E8E-21CD-7CD6-68AA5BBB69DB}"/>
              </a:ext>
            </a:extLst>
          </p:cNvPr>
          <p:cNvSpPr txBox="1"/>
          <p:nvPr/>
        </p:nvSpPr>
        <p:spPr>
          <a:xfrm>
            <a:off x="1167739" y="3530080"/>
            <a:ext cx="9856519" cy="3077766"/>
          </a:xfrm>
          <a:prstGeom prst="rect">
            <a:avLst/>
          </a:prstGeom>
          <a:noFill/>
        </p:spPr>
        <p:txBody>
          <a:bodyPr wrap="square" rtlCol="0">
            <a:spAutoFit/>
          </a:bodyPr>
          <a:lstStyle/>
          <a:p>
            <a:pPr algn="ctr"/>
            <a:r>
              <a:rPr lang="es-ES" sz="4800" dirty="0">
                <a:latin typeface="Abadi" panose="020B0604020104020204" pitchFamily="34" charset="0"/>
              </a:rPr>
              <a:t>Consejo General de Relaciones Industriales y Ciencias del Trabajo</a:t>
            </a:r>
          </a:p>
          <a:p>
            <a:pPr algn="ctr"/>
            <a:endParaRPr lang="es-ES" sz="4800" dirty="0">
              <a:latin typeface="Abadi" panose="020B0604020104020204" pitchFamily="34" charset="0"/>
            </a:endParaRPr>
          </a:p>
          <a:p>
            <a:pPr algn="ctr"/>
            <a:endParaRPr lang="es-ES" sz="1400" dirty="0">
              <a:latin typeface="Abadi" panose="020B0604020104020204" pitchFamily="34" charset="0"/>
            </a:endParaRPr>
          </a:p>
          <a:p>
            <a:pPr algn="ctr"/>
            <a:r>
              <a:rPr lang="es-ES" sz="3600" dirty="0">
                <a:latin typeface="Abadi" panose="020B0604020104020204" pitchFamily="34" charset="0"/>
              </a:rPr>
              <a:t>https://cgrict.es</a:t>
            </a:r>
          </a:p>
        </p:txBody>
      </p:sp>
    </p:spTree>
    <p:extLst>
      <p:ext uri="{BB962C8B-B14F-4D97-AF65-F5344CB8AC3E}">
        <p14:creationId xmlns:p14="http://schemas.microsoft.com/office/powerpoint/2010/main" val="1515975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46AED-A197-1D5B-5E7A-54BC931ED6D6}"/>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9E24380D-93C5-909C-0C1D-3F7E84C693BF}"/>
              </a:ext>
            </a:extLst>
          </p:cNvPr>
          <p:cNvPicPr>
            <a:picLocks noChangeAspect="1"/>
          </p:cNvPicPr>
          <p:nvPr/>
        </p:nvPicPr>
        <p:blipFill>
          <a:blip r:embed="rId2"/>
          <a:stretch>
            <a:fillRect/>
          </a:stretch>
        </p:blipFill>
        <p:spPr>
          <a:xfrm>
            <a:off x="0" y="5791051"/>
            <a:ext cx="12192000" cy="1066949"/>
          </a:xfrm>
          <a:prstGeom prst="rect">
            <a:avLst/>
          </a:prstGeom>
        </p:spPr>
      </p:pic>
      <p:pic>
        <p:nvPicPr>
          <p:cNvPr id="7" name="Imagen 6">
            <a:extLst>
              <a:ext uri="{FF2B5EF4-FFF2-40B4-BE49-F238E27FC236}">
                <a16:creationId xmlns:a16="http://schemas.microsoft.com/office/drawing/2014/main" id="{8129B2E1-4A45-E26C-55FD-DA9461183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sp>
        <p:nvSpPr>
          <p:cNvPr id="9" name="CuadroTexto 8">
            <a:extLst>
              <a:ext uri="{FF2B5EF4-FFF2-40B4-BE49-F238E27FC236}">
                <a16:creationId xmlns:a16="http://schemas.microsoft.com/office/drawing/2014/main" id="{74CA37D4-25FE-CC7D-F562-7B85E4544CF7}"/>
              </a:ext>
            </a:extLst>
          </p:cNvPr>
          <p:cNvSpPr txBox="1"/>
          <p:nvPr/>
        </p:nvSpPr>
        <p:spPr>
          <a:xfrm>
            <a:off x="3519055" y="357923"/>
            <a:ext cx="5720638" cy="707886"/>
          </a:xfrm>
          <a:prstGeom prst="rect">
            <a:avLst/>
          </a:prstGeom>
          <a:noFill/>
        </p:spPr>
        <p:txBody>
          <a:bodyPr wrap="square" rtlCol="0">
            <a:spAutoFit/>
          </a:bodyPr>
          <a:lstStyle/>
          <a:p>
            <a:pPr algn="ctr"/>
            <a:r>
              <a:rPr lang="es-ES" sz="4000" dirty="0">
                <a:latin typeface="Abadi" panose="020B0604020104020204" pitchFamily="34" charset="0"/>
              </a:rPr>
              <a:t>9.- Condecoraciones (III)</a:t>
            </a:r>
          </a:p>
        </p:txBody>
      </p:sp>
      <p:sp>
        <p:nvSpPr>
          <p:cNvPr id="12" name="CuadroTexto 11">
            <a:extLst>
              <a:ext uri="{FF2B5EF4-FFF2-40B4-BE49-F238E27FC236}">
                <a16:creationId xmlns:a16="http://schemas.microsoft.com/office/drawing/2014/main" id="{BAAFCB46-0A71-4A68-7322-05BE3D9C2AC3}"/>
              </a:ext>
            </a:extLst>
          </p:cNvPr>
          <p:cNvSpPr txBox="1"/>
          <p:nvPr/>
        </p:nvSpPr>
        <p:spPr>
          <a:xfrm>
            <a:off x="1864574" y="1174256"/>
            <a:ext cx="9076328" cy="2800767"/>
          </a:xfrm>
          <a:prstGeom prst="rect">
            <a:avLst/>
          </a:prstGeom>
          <a:noFill/>
        </p:spPr>
        <p:txBody>
          <a:bodyPr wrap="square" rtlCol="0">
            <a:spAutoFit/>
          </a:bodyPr>
          <a:lstStyle/>
          <a:p>
            <a:pPr algn="just"/>
            <a:r>
              <a:rPr lang="es-ES" sz="1600" dirty="0">
                <a:latin typeface="Abadi" panose="020B0604020104020204" pitchFamily="34" charset="0"/>
              </a:rPr>
              <a:t>Por último, se entregan los Premios Séneca, Maimónides, Averroes, José Celestino Mutis e Inca Garcilaso de la Vega, en colaboración con la Cátedra Universitaria “Objetivo 2030” del Instituto Universitario para el Desarrollo Universidad-Empresa (IDUA) de la Universidad a Distancia de Madrid (UDIMA) a personas o entidades que tienen una extraordinaria trayectoria personal y una gran proyección en Europa e Hispanoamérica. Deben obtener la unanimidad de los miembros de la Comisión CGRICT/IDUE-UDIMA.</a:t>
            </a:r>
          </a:p>
          <a:p>
            <a:pPr algn="just"/>
            <a:endParaRPr lang="es-ES" sz="1600" dirty="0">
              <a:latin typeface="Abadi" panose="020B0604020104020204" pitchFamily="34" charset="0"/>
            </a:endParaRPr>
          </a:p>
          <a:p>
            <a:pPr algn="just"/>
            <a:r>
              <a:rPr lang="es-ES" sz="1600" dirty="0">
                <a:latin typeface="Abadi" panose="020B0604020104020204" pitchFamily="34" charset="0"/>
              </a:rPr>
              <a:t>Estos premios se entregan a personas y entidades con un destacado prestigio social, profesional y social en ámbitos universitarios, judiciales, económicos, empresariales, investigación y del desarrollo social y empresarial. Los premiados son seleccionados por los miembros del Comité IDUE-UDIMA y el CGRICT que han de alcanzar la unanimidad del Comité y por ello ser merecedores de tal consenso. </a:t>
            </a:r>
          </a:p>
        </p:txBody>
      </p:sp>
      <p:pic>
        <p:nvPicPr>
          <p:cNvPr id="3" name="Imagen 2">
            <a:extLst>
              <a:ext uri="{FF2B5EF4-FFF2-40B4-BE49-F238E27FC236}">
                <a16:creationId xmlns:a16="http://schemas.microsoft.com/office/drawing/2014/main" id="{C90584ED-46BB-5F7C-C552-99E0F3123F9A}"/>
              </a:ext>
            </a:extLst>
          </p:cNvPr>
          <p:cNvPicPr>
            <a:picLocks noChangeAspect="1"/>
          </p:cNvPicPr>
          <p:nvPr/>
        </p:nvPicPr>
        <p:blipFill>
          <a:blip r:embed="rId4"/>
          <a:stretch>
            <a:fillRect/>
          </a:stretch>
        </p:blipFill>
        <p:spPr>
          <a:xfrm>
            <a:off x="206226" y="1494461"/>
            <a:ext cx="1400370" cy="4248743"/>
          </a:xfrm>
          <a:prstGeom prst="rect">
            <a:avLst/>
          </a:prstGeom>
        </p:spPr>
      </p:pic>
      <p:pic>
        <p:nvPicPr>
          <p:cNvPr id="6" name="Imagen 5">
            <a:extLst>
              <a:ext uri="{FF2B5EF4-FFF2-40B4-BE49-F238E27FC236}">
                <a16:creationId xmlns:a16="http://schemas.microsoft.com/office/drawing/2014/main" id="{A630967C-0C55-D998-30E9-44C64F70ECEE}"/>
              </a:ext>
            </a:extLst>
          </p:cNvPr>
          <p:cNvPicPr>
            <a:picLocks noChangeAspect="1"/>
          </p:cNvPicPr>
          <p:nvPr/>
        </p:nvPicPr>
        <p:blipFill>
          <a:blip r:embed="rId5"/>
          <a:srcRect t="5281" b="3454"/>
          <a:stretch>
            <a:fillRect/>
          </a:stretch>
        </p:blipFill>
        <p:spPr>
          <a:xfrm>
            <a:off x="4072268" y="4282220"/>
            <a:ext cx="4455043" cy="2384335"/>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spTree>
    <p:extLst>
      <p:ext uri="{BB962C8B-B14F-4D97-AF65-F5344CB8AC3E}">
        <p14:creationId xmlns:p14="http://schemas.microsoft.com/office/powerpoint/2010/main" val="1625771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B9A51-504E-C0DC-379B-DCEB75CF223D}"/>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36683217-7D7D-339F-55BB-9C636AF7083B}"/>
              </a:ext>
            </a:extLst>
          </p:cNvPr>
          <p:cNvPicPr>
            <a:picLocks noChangeAspect="1"/>
          </p:cNvPicPr>
          <p:nvPr/>
        </p:nvPicPr>
        <p:blipFill>
          <a:blip r:embed="rId2"/>
          <a:stretch>
            <a:fillRect/>
          </a:stretch>
        </p:blipFill>
        <p:spPr>
          <a:xfrm>
            <a:off x="0" y="5791051"/>
            <a:ext cx="12192000" cy="1066949"/>
          </a:xfrm>
          <a:prstGeom prst="rect">
            <a:avLst/>
          </a:prstGeom>
        </p:spPr>
      </p:pic>
      <p:sp>
        <p:nvSpPr>
          <p:cNvPr id="9" name="CuadroTexto 8">
            <a:extLst>
              <a:ext uri="{FF2B5EF4-FFF2-40B4-BE49-F238E27FC236}">
                <a16:creationId xmlns:a16="http://schemas.microsoft.com/office/drawing/2014/main" id="{13C44C14-730E-81ED-363F-89F266567D92}"/>
              </a:ext>
            </a:extLst>
          </p:cNvPr>
          <p:cNvSpPr txBox="1"/>
          <p:nvPr/>
        </p:nvSpPr>
        <p:spPr>
          <a:xfrm>
            <a:off x="3304688" y="284423"/>
            <a:ext cx="6560074" cy="707886"/>
          </a:xfrm>
          <a:prstGeom prst="rect">
            <a:avLst/>
          </a:prstGeom>
          <a:noFill/>
        </p:spPr>
        <p:txBody>
          <a:bodyPr wrap="square" rtlCol="0">
            <a:spAutoFit/>
          </a:bodyPr>
          <a:lstStyle/>
          <a:p>
            <a:pPr algn="ctr"/>
            <a:r>
              <a:rPr lang="es-ES" sz="4000" dirty="0">
                <a:latin typeface="Abadi" panose="020B0604020104020204" pitchFamily="34" charset="0"/>
              </a:rPr>
              <a:t>10.- Ámbitos de actuación</a:t>
            </a:r>
          </a:p>
        </p:txBody>
      </p:sp>
      <p:sp>
        <p:nvSpPr>
          <p:cNvPr id="11" name="CuadroTexto 10">
            <a:extLst>
              <a:ext uri="{FF2B5EF4-FFF2-40B4-BE49-F238E27FC236}">
                <a16:creationId xmlns:a16="http://schemas.microsoft.com/office/drawing/2014/main" id="{14EE675E-223E-0C09-95CB-620D24D1D9A5}"/>
              </a:ext>
            </a:extLst>
          </p:cNvPr>
          <p:cNvSpPr txBox="1"/>
          <p:nvPr/>
        </p:nvSpPr>
        <p:spPr>
          <a:xfrm>
            <a:off x="1493757" y="1082629"/>
            <a:ext cx="8059034" cy="4862870"/>
          </a:xfrm>
          <a:prstGeom prst="rect">
            <a:avLst/>
          </a:prstGeom>
          <a:noFill/>
        </p:spPr>
        <p:txBody>
          <a:bodyPr wrap="square" rtlCol="0">
            <a:spAutoFit/>
          </a:bodyPr>
          <a:lstStyle/>
          <a:p>
            <a:r>
              <a:rPr lang="es-ES" b="1" dirty="0"/>
              <a:t>Representación institucional</a:t>
            </a:r>
          </a:p>
          <a:p>
            <a:r>
              <a:rPr lang="es-ES" dirty="0"/>
              <a:t>Miembros activos en foros nacionales e internacionales como la </a:t>
            </a:r>
            <a:r>
              <a:rPr lang="es-ES" b="1" dirty="0"/>
              <a:t>OIT</a:t>
            </a:r>
            <a:r>
              <a:rPr lang="es-ES" dirty="0"/>
              <a:t>, </a:t>
            </a:r>
            <a:r>
              <a:rPr lang="es-ES" b="1" dirty="0"/>
              <a:t>EU-OSHA</a:t>
            </a:r>
            <a:r>
              <a:rPr lang="es-ES" dirty="0"/>
              <a:t>, </a:t>
            </a:r>
            <a:r>
              <a:rPr lang="es-ES" b="1" dirty="0"/>
              <a:t>INSST</a:t>
            </a:r>
            <a:r>
              <a:rPr lang="es-ES" dirty="0"/>
              <a:t> o asociaciones latinoamericanas.</a:t>
            </a:r>
          </a:p>
          <a:p>
            <a:r>
              <a:rPr lang="es-ES" dirty="0"/>
              <a:t>Participación en congresos, jornadas científicas, y colaboración con universidades y empresas.</a:t>
            </a:r>
          </a:p>
          <a:p>
            <a:endParaRPr lang="es-ES" sz="1200" dirty="0"/>
          </a:p>
          <a:p>
            <a:r>
              <a:rPr lang="es-ES" b="1" dirty="0"/>
              <a:t>Formación y divulgación</a:t>
            </a:r>
          </a:p>
          <a:p>
            <a:r>
              <a:rPr lang="es-ES" dirty="0"/>
              <a:t>Organización de seminarios, másteres y jornadas técnicas.</a:t>
            </a:r>
          </a:p>
          <a:p>
            <a:r>
              <a:rPr lang="es-ES" dirty="0"/>
              <a:t>Publicación de artículos, informes técnicos y boletines.</a:t>
            </a:r>
          </a:p>
          <a:p>
            <a:endParaRPr lang="es-ES" sz="1200" b="1" dirty="0"/>
          </a:p>
          <a:p>
            <a:r>
              <a:rPr lang="es-ES" b="1" dirty="0"/>
              <a:t>Premios y distinciones</a:t>
            </a:r>
          </a:p>
          <a:p>
            <a:r>
              <a:rPr lang="es-ES" b="1" dirty="0"/>
              <a:t>Premios PREVER</a:t>
            </a:r>
            <a:r>
              <a:rPr lang="es-ES" dirty="0"/>
              <a:t>: Desde 1998 reconocemos la excelencia en prevención de riesgos laborales.</a:t>
            </a:r>
          </a:p>
          <a:p>
            <a:r>
              <a:rPr lang="es-ES" b="1" dirty="0"/>
              <a:t>Medallas al Mérito Profesional</a:t>
            </a:r>
            <a:r>
              <a:rPr lang="es-ES" dirty="0"/>
              <a:t> y </a:t>
            </a:r>
            <a:r>
              <a:rPr lang="es-ES" b="1" dirty="0"/>
              <a:t>Premios PREVSIS</a:t>
            </a:r>
            <a:r>
              <a:rPr lang="es-ES" dirty="0"/>
              <a:t>.</a:t>
            </a:r>
          </a:p>
          <a:p>
            <a:endParaRPr lang="es-ES" sz="1200" b="1" dirty="0"/>
          </a:p>
          <a:p>
            <a:r>
              <a:rPr lang="es-ES" b="1" dirty="0"/>
              <a:t>Colaboraciones</a:t>
            </a:r>
          </a:p>
          <a:p>
            <a:r>
              <a:rPr lang="es-ES" dirty="0"/>
              <a:t>Convenios con empresas, universidades y administraciones públicas para fomentar la prevención, la salud laboral, la igualdad y la sostenibilidad en el trabajo.</a:t>
            </a:r>
          </a:p>
        </p:txBody>
      </p:sp>
      <p:pic>
        <p:nvPicPr>
          <p:cNvPr id="2" name="Imagen 1">
            <a:extLst>
              <a:ext uri="{FF2B5EF4-FFF2-40B4-BE49-F238E27FC236}">
                <a16:creationId xmlns:a16="http://schemas.microsoft.com/office/drawing/2014/main" id="{C6DA0897-FC7F-DCD9-A2FE-E5D265DEDB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pic>
        <p:nvPicPr>
          <p:cNvPr id="4" name="Imagen 3">
            <a:extLst>
              <a:ext uri="{FF2B5EF4-FFF2-40B4-BE49-F238E27FC236}">
                <a16:creationId xmlns:a16="http://schemas.microsoft.com/office/drawing/2014/main" id="{F88DCA59-6229-1DE1-7CCE-505CCC5B784B}"/>
              </a:ext>
            </a:extLst>
          </p:cNvPr>
          <p:cNvPicPr>
            <a:picLocks noChangeAspect="1"/>
          </p:cNvPicPr>
          <p:nvPr/>
        </p:nvPicPr>
        <p:blipFill>
          <a:blip r:embed="rId4"/>
          <a:stretch>
            <a:fillRect/>
          </a:stretch>
        </p:blipFill>
        <p:spPr>
          <a:xfrm>
            <a:off x="9369912" y="3512769"/>
            <a:ext cx="2465294" cy="2908575"/>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spTree>
    <p:extLst>
      <p:ext uri="{BB962C8B-B14F-4D97-AF65-F5344CB8AC3E}">
        <p14:creationId xmlns:p14="http://schemas.microsoft.com/office/powerpoint/2010/main" val="1726031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6CF0E-994D-1FDC-FB85-940970866019}"/>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CA69AD9B-D5D3-6EE3-984A-FBEE41BCFF29}"/>
              </a:ext>
            </a:extLst>
          </p:cNvPr>
          <p:cNvPicPr>
            <a:picLocks noChangeAspect="1"/>
          </p:cNvPicPr>
          <p:nvPr/>
        </p:nvPicPr>
        <p:blipFill>
          <a:blip r:embed="rId2"/>
          <a:stretch>
            <a:fillRect/>
          </a:stretch>
        </p:blipFill>
        <p:spPr>
          <a:xfrm>
            <a:off x="0" y="5791051"/>
            <a:ext cx="12192000" cy="1066949"/>
          </a:xfrm>
          <a:prstGeom prst="rect">
            <a:avLst/>
          </a:prstGeom>
        </p:spPr>
      </p:pic>
      <p:sp>
        <p:nvSpPr>
          <p:cNvPr id="9" name="CuadroTexto 8">
            <a:extLst>
              <a:ext uri="{FF2B5EF4-FFF2-40B4-BE49-F238E27FC236}">
                <a16:creationId xmlns:a16="http://schemas.microsoft.com/office/drawing/2014/main" id="{47F36E69-43A8-032A-276E-E7C615F96456}"/>
              </a:ext>
            </a:extLst>
          </p:cNvPr>
          <p:cNvSpPr txBox="1"/>
          <p:nvPr/>
        </p:nvSpPr>
        <p:spPr>
          <a:xfrm>
            <a:off x="1583464" y="413514"/>
            <a:ext cx="9884188" cy="707886"/>
          </a:xfrm>
          <a:prstGeom prst="rect">
            <a:avLst/>
          </a:prstGeom>
          <a:noFill/>
        </p:spPr>
        <p:txBody>
          <a:bodyPr wrap="square" rtlCol="0">
            <a:spAutoFit/>
          </a:bodyPr>
          <a:lstStyle/>
          <a:p>
            <a:pPr algn="ctr"/>
            <a:r>
              <a:rPr lang="es-ES" sz="4000" dirty="0">
                <a:latin typeface="Abadi" panose="020B0604020104020204" pitchFamily="34" charset="0"/>
              </a:rPr>
              <a:t>11.- Mapa de actuación en Hispanoamérica</a:t>
            </a:r>
          </a:p>
        </p:txBody>
      </p:sp>
      <p:pic>
        <p:nvPicPr>
          <p:cNvPr id="2" name="Imagen 1">
            <a:extLst>
              <a:ext uri="{FF2B5EF4-FFF2-40B4-BE49-F238E27FC236}">
                <a16:creationId xmlns:a16="http://schemas.microsoft.com/office/drawing/2014/main" id="{C365AE54-1970-2024-E557-276EB7CD7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pic>
        <p:nvPicPr>
          <p:cNvPr id="25" name="Imagen 24">
            <a:extLst>
              <a:ext uri="{FF2B5EF4-FFF2-40B4-BE49-F238E27FC236}">
                <a16:creationId xmlns:a16="http://schemas.microsoft.com/office/drawing/2014/main" id="{4680866C-BC28-A366-7586-06C654646E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4910" y="1121400"/>
            <a:ext cx="7348715" cy="53248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24721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FA968-7043-A6FD-BDBD-476DC12680AA}"/>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5B1FD2A7-1D6E-1A05-8006-567680F75517}"/>
              </a:ext>
            </a:extLst>
          </p:cNvPr>
          <p:cNvPicPr>
            <a:picLocks noChangeAspect="1"/>
          </p:cNvPicPr>
          <p:nvPr/>
        </p:nvPicPr>
        <p:blipFill>
          <a:blip r:embed="rId2"/>
          <a:stretch>
            <a:fillRect/>
          </a:stretch>
        </p:blipFill>
        <p:spPr>
          <a:xfrm>
            <a:off x="0" y="5791051"/>
            <a:ext cx="12192000" cy="1066949"/>
          </a:xfrm>
          <a:prstGeom prst="rect">
            <a:avLst/>
          </a:prstGeom>
        </p:spPr>
      </p:pic>
      <p:sp>
        <p:nvSpPr>
          <p:cNvPr id="9" name="CuadroTexto 8">
            <a:extLst>
              <a:ext uri="{FF2B5EF4-FFF2-40B4-BE49-F238E27FC236}">
                <a16:creationId xmlns:a16="http://schemas.microsoft.com/office/drawing/2014/main" id="{C5978C1A-A51C-9EA3-6EF6-E95D2680BDC5}"/>
              </a:ext>
            </a:extLst>
          </p:cNvPr>
          <p:cNvSpPr txBox="1"/>
          <p:nvPr/>
        </p:nvSpPr>
        <p:spPr>
          <a:xfrm>
            <a:off x="1583464" y="413514"/>
            <a:ext cx="9884188" cy="707886"/>
          </a:xfrm>
          <a:prstGeom prst="rect">
            <a:avLst/>
          </a:prstGeom>
          <a:noFill/>
        </p:spPr>
        <p:txBody>
          <a:bodyPr wrap="square" rtlCol="0">
            <a:spAutoFit/>
          </a:bodyPr>
          <a:lstStyle/>
          <a:p>
            <a:pPr algn="ctr"/>
            <a:r>
              <a:rPr lang="es-ES" sz="4000" dirty="0">
                <a:latin typeface="Abadi" panose="020B0604020104020204" pitchFamily="34" charset="0"/>
              </a:rPr>
              <a:t>12.- Mapa de actuación en Europa</a:t>
            </a:r>
          </a:p>
        </p:txBody>
      </p:sp>
      <p:pic>
        <p:nvPicPr>
          <p:cNvPr id="2" name="Imagen 1">
            <a:extLst>
              <a:ext uri="{FF2B5EF4-FFF2-40B4-BE49-F238E27FC236}">
                <a16:creationId xmlns:a16="http://schemas.microsoft.com/office/drawing/2014/main" id="{0D577160-1189-BADB-2CC2-0F866D7AE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pic>
        <p:nvPicPr>
          <p:cNvPr id="4" name="Imagen 3">
            <a:extLst>
              <a:ext uri="{FF2B5EF4-FFF2-40B4-BE49-F238E27FC236}">
                <a16:creationId xmlns:a16="http://schemas.microsoft.com/office/drawing/2014/main" id="{41D2EA4F-F77F-C387-D22C-FEDDB382E6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1799" y="1249569"/>
            <a:ext cx="6800851" cy="50749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46904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8DC9B-DCA4-6FFC-D5E5-C362485CA77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D6D305E3-4B71-431A-9B13-33CD55641FCE}"/>
              </a:ext>
            </a:extLst>
          </p:cNvPr>
          <p:cNvPicPr>
            <a:picLocks noChangeAspect="1"/>
          </p:cNvPicPr>
          <p:nvPr/>
        </p:nvPicPr>
        <p:blipFill>
          <a:blip r:embed="rId2"/>
          <a:stretch>
            <a:fillRect/>
          </a:stretch>
        </p:blipFill>
        <p:spPr>
          <a:xfrm>
            <a:off x="0" y="5791051"/>
            <a:ext cx="12192000" cy="1066949"/>
          </a:xfrm>
          <a:prstGeom prst="rect">
            <a:avLst/>
          </a:prstGeom>
        </p:spPr>
      </p:pic>
      <p:pic>
        <p:nvPicPr>
          <p:cNvPr id="7" name="Imagen 6">
            <a:extLst>
              <a:ext uri="{FF2B5EF4-FFF2-40B4-BE49-F238E27FC236}">
                <a16:creationId xmlns:a16="http://schemas.microsoft.com/office/drawing/2014/main" id="{63403B4E-32AC-63AC-042B-A71EDAF8DB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sp>
        <p:nvSpPr>
          <p:cNvPr id="9" name="CuadroTexto 8">
            <a:extLst>
              <a:ext uri="{FF2B5EF4-FFF2-40B4-BE49-F238E27FC236}">
                <a16:creationId xmlns:a16="http://schemas.microsoft.com/office/drawing/2014/main" id="{D86CC4B9-58EE-A223-C23C-7E961D12FD92}"/>
              </a:ext>
            </a:extLst>
          </p:cNvPr>
          <p:cNvSpPr txBox="1"/>
          <p:nvPr/>
        </p:nvSpPr>
        <p:spPr>
          <a:xfrm>
            <a:off x="3519055" y="357923"/>
            <a:ext cx="5153890" cy="707886"/>
          </a:xfrm>
          <a:prstGeom prst="rect">
            <a:avLst/>
          </a:prstGeom>
          <a:noFill/>
        </p:spPr>
        <p:txBody>
          <a:bodyPr wrap="square" rtlCol="0">
            <a:spAutoFit/>
          </a:bodyPr>
          <a:lstStyle/>
          <a:p>
            <a:pPr algn="ctr"/>
            <a:r>
              <a:rPr lang="es-ES" sz="4000">
                <a:latin typeface="Abadi" panose="020B0604020104020204" pitchFamily="34" charset="0"/>
              </a:rPr>
              <a:t>13.- </a:t>
            </a:r>
            <a:r>
              <a:rPr lang="es-ES" sz="4000" dirty="0">
                <a:latin typeface="Abadi" panose="020B0604020104020204" pitchFamily="34" charset="0"/>
              </a:rPr>
              <a:t>Contacto</a:t>
            </a:r>
          </a:p>
        </p:txBody>
      </p:sp>
      <p:sp>
        <p:nvSpPr>
          <p:cNvPr id="11" name="CuadroTexto 10">
            <a:extLst>
              <a:ext uri="{FF2B5EF4-FFF2-40B4-BE49-F238E27FC236}">
                <a16:creationId xmlns:a16="http://schemas.microsoft.com/office/drawing/2014/main" id="{16115CC3-740F-237F-AD6C-80DE71E251E8}"/>
              </a:ext>
            </a:extLst>
          </p:cNvPr>
          <p:cNvSpPr txBox="1"/>
          <p:nvPr/>
        </p:nvSpPr>
        <p:spPr>
          <a:xfrm>
            <a:off x="1610814" y="1612548"/>
            <a:ext cx="5330032" cy="1692771"/>
          </a:xfrm>
          <a:prstGeom prst="rect">
            <a:avLst/>
          </a:prstGeom>
          <a:noFill/>
        </p:spPr>
        <p:txBody>
          <a:bodyPr wrap="square" rtlCol="0">
            <a:spAutoFit/>
          </a:bodyPr>
          <a:lstStyle/>
          <a:p>
            <a:r>
              <a:rPr lang="es-ES" sz="2400" b="1" dirty="0">
                <a:latin typeface="Abadi" panose="020B0604020104020204" pitchFamily="34" charset="0"/>
              </a:rPr>
              <a:t>Secretaria General</a:t>
            </a:r>
          </a:p>
          <a:p>
            <a:r>
              <a:rPr lang="es-ES" sz="2000" dirty="0">
                <a:latin typeface="Abadi" panose="020B0604020104020204" pitchFamily="34" charset="0"/>
              </a:rPr>
              <a:t>C/ Grabador Espinosa, 3. 40001- Segovia</a:t>
            </a:r>
          </a:p>
          <a:p>
            <a:r>
              <a:rPr lang="es-ES" sz="2000" dirty="0">
                <a:latin typeface="Abadi" panose="020B0604020104020204" pitchFamily="34" charset="0"/>
              </a:rPr>
              <a:t>Teléfono: + 34 628525647</a:t>
            </a:r>
          </a:p>
          <a:p>
            <a:r>
              <a:rPr lang="es-ES" sz="2000" dirty="0">
                <a:latin typeface="Abadi" panose="020B0604020104020204" pitchFamily="34" charset="0"/>
              </a:rPr>
              <a:t>Correo electrónico:</a:t>
            </a:r>
          </a:p>
          <a:p>
            <a:r>
              <a:rPr lang="es-ES" sz="2000" dirty="0">
                <a:latin typeface="Abadi" panose="020B0604020104020204" pitchFamily="34" charset="0"/>
              </a:rPr>
              <a:t>secretariogenerraladjunto@cgrict.es</a:t>
            </a:r>
          </a:p>
        </p:txBody>
      </p:sp>
      <p:sp>
        <p:nvSpPr>
          <p:cNvPr id="12" name="CuadroTexto 11">
            <a:extLst>
              <a:ext uri="{FF2B5EF4-FFF2-40B4-BE49-F238E27FC236}">
                <a16:creationId xmlns:a16="http://schemas.microsoft.com/office/drawing/2014/main" id="{FB15FBB5-5765-9F3B-58D7-A7400B7ED973}"/>
              </a:ext>
            </a:extLst>
          </p:cNvPr>
          <p:cNvSpPr txBox="1"/>
          <p:nvPr/>
        </p:nvSpPr>
        <p:spPr>
          <a:xfrm>
            <a:off x="1610814" y="3852058"/>
            <a:ext cx="5153890" cy="1384995"/>
          </a:xfrm>
          <a:prstGeom prst="rect">
            <a:avLst/>
          </a:prstGeom>
          <a:noFill/>
        </p:spPr>
        <p:txBody>
          <a:bodyPr wrap="square" rtlCol="0">
            <a:spAutoFit/>
          </a:bodyPr>
          <a:lstStyle/>
          <a:p>
            <a:r>
              <a:rPr lang="es-ES" sz="2400" b="1" dirty="0">
                <a:latin typeface="Abadi" panose="020B0604020104020204" pitchFamily="34" charset="0"/>
              </a:rPr>
              <a:t>Presidencia</a:t>
            </a:r>
          </a:p>
          <a:p>
            <a:r>
              <a:rPr lang="es-ES" sz="2000" dirty="0">
                <a:latin typeface="Abadi" panose="020B0604020104020204" pitchFamily="34" charset="0"/>
              </a:rPr>
              <a:t>C/ Monte Albillo, 22. 28110 - Madrid</a:t>
            </a:r>
          </a:p>
          <a:p>
            <a:r>
              <a:rPr lang="es-ES" sz="2000" dirty="0">
                <a:latin typeface="Abadi" panose="020B0604020104020204" pitchFamily="34" charset="0"/>
              </a:rPr>
              <a:t>Teléfono: +34 628525647</a:t>
            </a:r>
          </a:p>
          <a:p>
            <a:r>
              <a:rPr lang="es-ES" sz="2000" dirty="0">
                <a:latin typeface="Abadi" panose="020B0604020104020204" pitchFamily="34" charset="0"/>
              </a:rPr>
              <a:t>Correo electrónico: presidente@cgrict.es</a:t>
            </a:r>
            <a:endParaRPr lang="es-ES" sz="1200" dirty="0">
              <a:latin typeface="Abadi" panose="020B0604020104020204" pitchFamily="34" charset="0"/>
            </a:endParaRPr>
          </a:p>
        </p:txBody>
      </p:sp>
      <p:pic>
        <p:nvPicPr>
          <p:cNvPr id="3" name="Imagen 2">
            <a:extLst>
              <a:ext uri="{FF2B5EF4-FFF2-40B4-BE49-F238E27FC236}">
                <a16:creationId xmlns:a16="http://schemas.microsoft.com/office/drawing/2014/main" id="{6AAAC301-CFC2-427A-9830-2D31BA7B47DD}"/>
              </a:ext>
            </a:extLst>
          </p:cNvPr>
          <p:cNvPicPr>
            <a:picLocks noChangeAspect="1"/>
          </p:cNvPicPr>
          <p:nvPr/>
        </p:nvPicPr>
        <p:blipFill>
          <a:blip r:embed="rId4"/>
          <a:stretch>
            <a:fillRect/>
          </a:stretch>
        </p:blipFill>
        <p:spPr>
          <a:xfrm>
            <a:off x="7556523" y="1170781"/>
            <a:ext cx="3381847" cy="5153744"/>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spTree>
    <p:extLst>
      <p:ext uri="{BB962C8B-B14F-4D97-AF65-F5344CB8AC3E}">
        <p14:creationId xmlns:p14="http://schemas.microsoft.com/office/powerpoint/2010/main" val="1298123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88ED8-F1BD-CFDA-BD26-7B1688931E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D64A71D8-DD9F-6354-0D4C-217F15B3642D}"/>
              </a:ext>
            </a:extLst>
          </p:cNvPr>
          <p:cNvPicPr>
            <a:picLocks noChangeAspect="1"/>
          </p:cNvPicPr>
          <p:nvPr/>
        </p:nvPicPr>
        <p:blipFill>
          <a:blip r:embed="rId2"/>
          <a:stretch>
            <a:fillRect/>
          </a:stretch>
        </p:blipFill>
        <p:spPr>
          <a:xfrm>
            <a:off x="0" y="5791051"/>
            <a:ext cx="12192000" cy="1066949"/>
          </a:xfrm>
          <a:prstGeom prst="rect">
            <a:avLst/>
          </a:prstGeom>
        </p:spPr>
      </p:pic>
      <p:pic>
        <p:nvPicPr>
          <p:cNvPr id="7" name="Imagen 6">
            <a:extLst>
              <a:ext uri="{FF2B5EF4-FFF2-40B4-BE49-F238E27FC236}">
                <a16:creationId xmlns:a16="http://schemas.microsoft.com/office/drawing/2014/main" id="{99C375E4-6B78-E4E5-16BF-6842604C9C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sp>
        <p:nvSpPr>
          <p:cNvPr id="9" name="CuadroTexto 8">
            <a:extLst>
              <a:ext uri="{FF2B5EF4-FFF2-40B4-BE49-F238E27FC236}">
                <a16:creationId xmlns:a16="http://schemas.microsoft.com/office/drawing/2014/main" id="{3E0C8CFD-EBF7-0010-B038-D683E7A9352B}"/>
              </a:ext>
            </a:extLst>
          </p:cNvPr>
          <p:cNvSpPr txBox="1"/>
          <p:nvPr/>
        </p:nvSpPr>
        <p:spPr>
          <a:xfrm>
            <a:off x="3519055" y="357923"/>
            <a:ext cx="5153890" cy="1323439"/>
          </a:xfrm>
          <a:prstGeom prst="rect">
            <a:avLst/>
          </a:prstGeom>
          <a:noFill/>
        </p:spPr>
        <p:txBody>
          <a:bodyPr wrap="square" rtlCol="0">
            <a:spAutoFit/>
          </a:bodyPr>
          <a:lstStyle/>
          <a:p>
            <a:pPr algn="ctr"/>
            <a:r>
              <a:rPr lang="es-ES" sz="4000" dirty="0">
                <a:latin typeface="Abadi" panose="020B0604020104020204" pitchFamily="34" charset="0"/>
              </a:rPr>
              <a:t>1.- ¿Quiénes somos?</a:t>
            </a:r>
          </a:p>
          <a:p>
            <a:pPr algn="ctr"/>
            <a:endParaRPr lang="es-ES" sz="4000" dirty="0">
              <a:latin typeface="Abadi" panose="020B0604020104020204" pitchFamily="34" charset="0"/>
            </a:endParaRPr>
          </a:p>
        </p:txBody>
      </p:sp>
      <p:sp>
        <p:nvSpPr>
          <p:cNvPr id="11" name="CuadroTexto 10">
            <a:extLst>
              <a:ext uri="{FF2B5EF4-FFF2-40B4-BE49-F238E27FC236}">
                <a16:creationId xmlns:a16="http://schemas.microsoft.com/office/drawing/2014/main" id="{7619CECC-19E8-4B78-4F07-B83B5A190EE4}"/>
              </a:ext>
            </a:extLst>
          </p:cNvPr>
          <p:cNvSpPr txBox="1"/>
          <p:nvPr/>
        </p:nvSpPr>
        <p:spPr>
          <a:xfrm>
            <a:off x="1407695" y="1234281"/>
            <a:ext cx="9758125" cy="2492990"/>
          </a:xfrm>
          <a:prstGeom prst="rect">
            <a:avLst/>
          </a:prstGeom>
          <a:noFill/>
        </p:spPr>
        <p:txBody>
          <a:bodyPr wrap="square" rtlCol="0">
            <a:spAutoFit/>
          </a:bodyPr>
          <a:lstStyle/>
          <a:p>
            <a:endParaRPr lang="es-ES" sz="1200" dirty="0">
              <a:latin typeface="Abadi" panose="020B0604020104020204" pitchFamily="34" charset="0"/>
            </a:endParaRPr>
          </a:p>
          <a:p>
            <a:pPr algn="just"/>
            <a:r>
              <a:rPr lang="es-ES" sz="1600" dirty="0">
                <a:latin typeface="Abadi" panose="020B0604020104020204" pitchFamily="34" charset="0"/>
              </a:rPr>
              <a:t>El Consejo General de Relaciones Industriales y Ciencias del Trabajo, (en adelante CGRICT) Registrado como Corporación Sindical Profesional en el Ministerio de Trabajo de España, según resolución de la Dirección General de Trabajo (Depósito 3987) publicada en el Boletín Oficial del Estado </a:t>
            </a:r>
            <a:r>
              <a:rPr lang="es-ES" sz="1600" dirty="0" err="1">
                <a:latin typeface="Abadi" panose="020B0604020104020204" pitchFamily="34" charset="0"/>
              </a:rPr>
              <a:t>nº</a:t>
            </a:r>
            <a:r>
              <a:rPr lang="es-ES" sz="1600" dirty="0">
                <a:latin typeface="Abadi" panose="020B0604020104020204" pitchFamily="34" charset="0"/>
              </a:rPr>
              <a:t> 141, de fecha 14/06/2011 y CIF </a:t>
            </a:r>
            <a:r>
              <a:rPr lang="es-ES" sz="1600" dirty="0" err="1">
                <a:latin typeface="Abadi" panose="020B0604020104020204" pitchFamily="34" charset="0"/>
              </a:rPr>
              <a:t>nº</a:t>
            </a:r>
            <a:r>
              <a:rPr lang="es-ES" sz="1600" dirty="0">
                <a:latin typeface="Abadi" panose="020B0604020104020204" pitchFamily="34" charset="0"/>
              </a:rPr>
              <a:t> 46752556, como resultante del cambio de Estatutos Corporativos de la Asociación Profesional de Titulados Superiores en Relaciones Industriales, creada y autorizada en 1985, por la que pudieron integrarse en esta nueva Corporación los Licenciados en Ciencias del Trabajo y los Máster Superiores en Seguridad y Salud en el Trabajo  con el fin de fomentar la excelencia técnica y la difusión de buenas practicas en el ámbito laboral y empresarial</a:t>
            </a:r>
          </a:p>
          <a:p>
            <a:endParaRPr lang="es-ES" sz="1600" dirty="0">
              <a:latin typeface="Abadi" panose="020B0604020104020204" pitchFamily="34" charset="0"/>
            </a:endParaRPr>
          </a:p>
        </p:txBody>
      </p:sp>
      <p:pic>
        <p:nvPicPr>
          <p:cNvPr id="14" name="Imagen 13">
            <a:extLst>
              <a:ext uri="{FF2B5EF4-FFF2-40B4-BE49-F238E27FC236}">
                <a16:creationId xmlns:a16="http://schemas.microsoft.com/office/drawing/2014/main" id="{4299F383-85BA-EC47-4D21-F91F705CF915}"/>
              </a:ext>
            </a:extLst>
          </p:cNvPr>
          <p:cNvPicPr>
            <a:picLocks noChangeAspect="1"/>
          </p:cNvPicPr>
          <p:nvPr/>
        </p:nvPicPr>
        <p:blipFill>
          <a:blip r:embed="rId4"/>
          <a:stretch>
            <a:fillRect/>
          </a:stretch>
        </p:blipFill>
        <p:spPr>
          <a:xfrm>
            <a:off x="2869779" y="3745142"/>
            <a:ext cx="6833956" cy="2677099"/>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spTree>
    <p:extLst>
      <p:ext uri="{BB962C8B-B14F-4D97-AF65-F5344CB8AC3E}">
        <p14:creationId xmlns:p14="http://schemas.microsoft.com/office/powerpoint/2010/main" val="2255469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6308D4DF-4A80-9B1B-CB5F-82DE931915E8}"/>
              </a:ext>
            </a:extLst>
          </p:cNvPr>
          <p:cNvPicPr>
            <a:picLocks noChangeAspect="1"/>
          </p:cNvPicPr>
          <p:nvPr/>
        </p:nvPicPr>
        <p:blipFill>
          <a:blip r:embed="rId2"/>
          <a:stretch>
            <a:fillRect/>
          </a:stretch>
        </p:blipFill>
        <p:spPr>
          <a:xfrm>
            <a:off x="0" y="5791051"/>
            <a:ext cx="12192000" cy="1066949"/>
          </a:xfrm>
          <a:prstGeom prst="rect">
            <a:avLst/>
          </a:prstGeom>
        </p:spPr>
      </p:pic>
      <p:pic>
        <p:nvPicPr>
          <p:cNvPr id="7" name="Imagen 6">
            <a:extLst>
              <a:ext uri="{FF2B5EF4-FFF2-40B4-BE49-F238E27FC236}">
                <a16:creationId xmlns:a16="http://schemas.microsoft.com/office/drawing/2014/main" id="{32F3CF8B-BD12-E0B2-705A-964E1EE8A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sp>
        <p:nvSpPr>
          <p:cNvPr id="9" name="CuadroTexto 8">
            <a:extLst>
              <a:ext uri="{FF2B5EF4-FFF2-40B4-BE49-F238E27FC236}">
                <a16:creationId xmlns:a16="http://schemas.microsoft.com/office/drawing/2014/main" id="{641EC572-8EAC-1268-C557-E5C9E7112DB1}"/>
              </a:ext>
            </a:extLst>
          </p:cNvPr>
          <p:cNvSpPr txBox="1"/>
          <p:nvPr/>
        </p:nvSpPr>
        <p:spPr>
          <a:xfrm>
            <a:off x="1966700" y="411086"/>
            <a:ext cx="8017271" cy="1323439"/>
          </a:xfrm>
          <a:prstGeom prst="rect">
            <a:avLst/>
          </a:prstGeom>
          <a:noFill/>
        </p:spPr>
        <p:txBody>
          <a:bodyPr wrap="square" rtlCol="0">
            <a:spAutoFit/>
          </a:bodyPr>
          <a:lstStyle/>
          <a:p>
            <a:pPr algn="ctr"/>
            <a:r>
              <a:rPr lang="es-ES" sz="4000" dirty="0">
                <a:latin typeface="Abadi" panose="020B0604020104020204" pitchFamily="34" charset="0"/>
              </a:rPr>
              <a:t>2.- Misión, visión y valores</a:t>
            </a:r>
          </a:p>
          <a:p>
            <a:pPr algn="ctr"/>
            <a:endParaRPr lang="es-ES" sz="4000" dirty="0">
              <a:latin typeface="Abadi" panose="020B0604020104020204" pitchFamily="34" charset="0"/>
            </a:endParaRPr>
          </a:p>
        </p:txBody>
      </p:sp>
      <p:sp>
        <p:nvSpPr>
          <p:cNvPr id="12" name="CuadroTexto 11">
            <a:extLst>
              <a:ext uri="{FF2B5EF4-FFF2-40B4-BE49-F238E27FC236}">
                <a16:creationId xmlns:a16="http://schemas.microsoft.com/office/drawing/2014/main" id="{5A78F634-DEC3-63F5-287C-6F7549660F2E}"/>
              </a:ext>
            </a:extLst>
          </p:cNvPr>
          <p:cNvSpPr txBox="1"/>
          <p:nvPr/>
        </p:nvSpPr>
        <p:spPr>
          <a:xfrm>
            <a:off x="1407695" y="1200925"/>
            <a:ext cx="9692782" cy="2739211"/>
          </a:xfrm>
          <a:prstGeom prst="rect">
            <a:avLst/>
          </a:prstGeom>
          <a:noFill/>
        </p:spPr>
        <p:txBody>
          <a:bodyPr wrap="square" rtlCol="0">
            <a:spAutoFit/>
          </a:bodyPr>
          <a:lstStyle/>
          <a:p>
            <a:endParaRPr lang="es-ES" sz="1200" dirty="0">
              <a:latin typeface="Abadi" panose="020B0604020104020204" pitchFamily="34" charset="0"/>
            </a:endParaRPr>
          </a:p>
          <a:p>
            <a:pPr algn="just"/>
            <a:r>
              <a:rPr lang="es-ES" sz="1600" b="1" dirty="0">
                <a:latin typeface="Abadi" panose="020B0604020104020204" pitchFamily="34" charset="0"/>
              </a:rPr>
              <a:t>Misión:</a:t>
            </a:r>
            <a:r>
              <a:rPr lang="es-ES" sz="1600" dirty="0">
                <a:latin typeface="Abadi" panose="020B0604020104020204" pitchFamily="34" charset="0"/>
              </a:rPr>
              <a:t> Ordenar el ejercicio de la profesión, así como la defensa de los intereses de sus asociados o colegiados, correspondiéndole también la exigencia de una actitud moral y ética en el ejercicio de la profesión y la actuación disciplinaria cuando procesa, sin perjuicio de coordinar sus intereses con el posible servicio a la Sociedad, destinataria, en el fondo, de nuestra actuación como demandante de nuestros servicios.</a:t>
            </a:r>
          </a:p>
          <a:p>
            <a:pPr algn="just"/>
            <a:endParaRPr lang="es-ES" sz="1600" dirty="0">
              <a:latin typeface="Abadi" panose="020B0604020104020204" pitchFamily="34" charset="0"/>
            </a:endParaRPr>
          </a:p>
          <a:p>
            <a:pPr algn="just"/>
            <a:r>
              <a:rPr lang="es-ES" sz="1600" b="1" dirty="0">
                <a:latin typeface="Abadi" panose="020B0604020104020204" pitchFamily="34" charset="0"/>
              </a:rPr>
              <a:t>Visión:</a:t>
            </a:r>
            <a:r>
              <a:rPr lang="es-ES" sz="1600" dirty="0">
                <a:latin typeface="Abadi" panose="020B0604020104020204" pitchFamily="34" charset="0"/>
              </a:rPr>
              <a:t> Ser la asociación de referencia en la defensa y el impulso de la seguridad y la salud en el trabajo, contribuyendo a un entorno laboral más seguro y sostenible.</a:t>
            </a:r>
          </a:p>
          <a:p>
            <a:pPr algn="just"/>
            <a:endParaRPr lang="es-ES" sz="1600" dirty="0">
              <a:latin typeface="Abadi" panose="020B0604020104020204" pitchFamily="34" charset="0"/>
            </a:endParaRPr>
          </a:p>
          <a:p>
            <a:pPr algn="just"/>
            <a:r>
              <a:rPr lang="es-ES" sz="1600" b="1" dirty="0">
                <a:latin typeface="Abadi" panose="020B0604020104020204" pitchFamily="34" charset="0"/>
              </a:rPr>
              <a:t>Valores:</a:t>
            </a:r>
            <a:r>
              <a:rPr lang="es-ES" sz="1600" dirty="0">
                <a:latin typeface="Abadi" panose="020B0604020104020204" pitchFamily="34" charset="0"/>
              </a:rPr>
              <a:t> Profesionalidad, colaboración, innovación, integridad y compromiso con la mejora continua.</a:t>
            </a:r>
          </a:p>
        </p:txBody>
      </p:sp>
      <p:pic>
        <p:nvPicPr>
          <p:cNvPr id="3" name="Imagen 2">
            <a:extLst>
              <a:ext uri="{FF2B5EF4-FFF2-40B4-BE49-F238E27FC236}">
                <a16:creationId xmlns:a16="http://schemas.microsoft.com/office/drawing/2014/main" id="{C585D9DB-A1C1-7E68-6A39-40612FBB4FD0}"/>
              </a:ext>
            </a:extLst>
          </p:cNvPr>
          <p:cNvPicPr>
            <a:picLocks noChangeAspect="1"/>
          </p:cNvPicPr>
          <p:nvPr/>
        </p:nvPicPr>
        <p:blipFill>
          <a:blip r:embed="rId4"/>
          <a:stretch>
            <a:fillRect/>
          </a:stretch>
        </p:blipFill>
        <p:spPr>
          <a:xfrm>
            <a:off x="4448907" y="4248481"/>
            <a:ext cx="3610357" cy="2280829"/>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spTree>
    <p:extLst>
      <p:ext uri="{BB962C8B-B14F-4D97-AF65-F5344CB8AC3E}">
        <p14:creationId xmlns:p14="http://schemas.microsoft.com/office/powerpoint/2010/main" val="1899850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DC73F-E4CC-9663-B995-CA2194B7FE0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E607622A-2963-86F7-15C2-E8A8D3B395DF}"/>
              </a:ext>
            </a:extLst>
          </p:cNvPr>
          <p:cNvPicPr>
            <a:picLocks noChangeAspect="1"/>
          </p:cNvPicPr>
          <p:nvPr/>
        </p:nvPicPr>
        <p:blipFill>
          <a:blip r:embed="rId2"/>
          <a:stretch>
            <a:fillRect/>
          </a:stretch>
        </p:blipFill>
        <p:spPr>
          <a:xfrm>
            <a:off x="0" y="5791051"/>
            <a:ext cx="12192000" cy="1066949"/>
          </a:xfrm>
          <a:prstGeom prst="rect">
            <a:avLst/>
          </a:prstGeom>
        </p:spPr>
      </p:pic>
      <p:pic>
        <p:nvPicPr>
          <p:cNvPr id="7" name="Imagen 6">
            <a:extLst>
              <a:ext uri="{FF2B5EF4-FFF2-40B4-BE49-F238E27FC236}">
                <a16:creationId xmlns:a16="http://schemas.microsoft.com/office/drawing/2014/main" id="{AE8D26B6-9CA8-153E-573A-4FCC2C5523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sp>
        <p:nvSpPr>
          <p:cNvPr id="9" name="CuadroTexto 8">
            <a:extLst>
              <a:ext uri="{FF2B5EF4-FFF2-40B4-BE49-F238E27FC236}">
                <a16:creationId xmlns:a16="http://schemas.microsoft.com/office/drawing/2014/main" id="{8A6DF1BC-9221-D4A7-41C3-159D4D47014E}"/>
              </a:ext>
            </a:extLst>
          </p:cNvPr>
          <p:cNvSpPr txBox="1"/>
          <p:nvPr/>
        </p:nvSpPr>
        <p:spPr>
          <a:xfrm>
            <a:off x="1966700" y="411086"/>
            <a:ext cx="8017271" cy="1323439"/>
          </a:xfrm>
          <a:prstGeom prst="rect">
            <a:avLst/>
          </a:prstGeom>
          <a:noFill/>
        </p:spPr>
        <p:txBody>
          <a:bodyPr wrap="square" rtlCol="0">
            <a:spAutoFit/>
          </a:bodyPr>
          <a:lstStyle/>
          <a:p>
            <a:pPr algn="ctr"/>
            <a:r>
              <a:rPr lang="es-ES" sz="4000" dirty="0">
                <a:latin typeface="Abadi" panose="020B0604020104020204" pitchFamily="34" charset="0"/>
              </a:rPr>
              <a:t>3.- Organigrama</a:t>
            </a:r>
          </a:p>
          <a:p>
            <a:pPr algn="ctr"/>
            <a:endParaRPr lang="es-ES" sz="4000" dirty="0">
              <a:latin typeface="Abadi" panose="020B0604020104020204" pitchFamily="34" charset="0"/>
            </a:endParaRPr>
          </a:p>
        </p:txBody>
      </p:sp>
      <p:pic>
        <p:nvPicPr>
          <p:cNvPr id="3" name="Imagen 2">
            <a:extLst>
              <a:ext uri="{FF2B5EF4-FFF2-40B4-BE49-F238E27FC236}">
                <a16:creationId xmlns:a16="http://schemas.microsoft.com/office/drawing/2014/main" id="{88B015F4-D0FA-6C4D-BAD7-7D29F23241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7364" y="1072805"/>
            <a:ext cx="8394802" cy="4718246"/>
          </a:xfrm>
          <a:prstGeom prst="rect">
            <a:avLst/>
          </a:prstGeom>
        </p:spPr>
      </p:pic>
      <p:sp>
        <p:nvSpPr>
          <p:cNvPr id="4" name="Rectángulo 3">
            <a:extLst>
              <a:ext uri="{FF2B5EF4-FFF2-40B4-BE49-F238E27FC236}">
                <a16:creationId xmlns:a16="http://schemas.microsoft.com/office/drawing/2014/main" id="{887C1DBC-5EFE-9386-9F22-8571C482C246}"/>
              </a:ext>
            </a:extLst>
          </p:cNvPr>
          <p:cNvSpPr/>
          <p:nvPr/>
        </p:nvSpPr>
        <p:spPr>
          <a:xfrm>
            <a:off x="2087364" y="1000125"/>
            <a:ext cx="2179836" cy="10669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0995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61D51-D91E-7CD1-939E-9EB305E17C7E}"/>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72DA231F-96E1-E4E7-BE94-16071857E9F9}"/>
              </a:ext>
            </a:extLst>
          </p:cNvPr>
          <p:cNvPicPr>
            <a:picLocks noChangeAspect="1"/>
          </p:cNvPicPr>
          <p:nvPr/>
        </p:nvPicPr>
        <p:blipFill>
          <a:blip r:embed="rId2"/>
          <a:stretch>
            <a:fillRect/>
          </a:stretch>
        </p:blipFill>
        <p:spPr>
          <a:xfrm>
            <a:off x="0" y="5791051"/>
            <a:ext cx="12192000" cy="1066949"/>
          </a:xfrm>
          <a:prstGeom prst="rect">
            <a:avLst/>
          </a:prstGeom>
        </p:spPr>
      </p:pic>
      <p:pic>
        <p:nvPicPr>
          <p:cNvPr id="7" name="Imagen 6">
            <a:extLst>
              <a:ext uri="{FF2B5EF4-FFF2-40B4-BE49-F238E27FC236}">
                <a16:creationId xmlns:a16="http://schemas.microsoft.com/office/drawing/2014/main" id="{B9EEDDE6-1A57-AB85-BF4C-17F12F3BB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sp>
        <p:nvSpPr>
          <p:cNvPr id="9" name="CuadroTexto 8">
            <a:extLst>
              <a:ext uri="{FF2B5EF4-FFF2-40B4-BE49-F238E27FC236}">
                <a16:creationId xmlns:a16="http://schemas.microsoft.com/office/drawing/2014/main" id="{5C5FDBB6-B07A-49B0-DCEF-A0B223F26F90}"/>
              </a:ext>
            </a:extLst>
          </p:cNvPr>
          <p:cNvSpPr txBox="1"/>
          <p:nvPr/>
        </p:nvSpPr>
        <p:spPr>
          <a:xfrm>
            <a:off x="1966700" y="251113"/>
            <a:ext cx="8017271" cy="707886"/>
          </a:xfrm>
          <a:prstGeom prst="rect">
            <a:avLst/>
          </a:prstGeom>
          <a:noFill/>
        </p:spPr>
        <p:txBody>
          <a:bodyPr wrap="square" rtlCol="0">
            <a:spAutoFit/>
          </a:bodyPr>
          <a:lstStyle/>
          <a:p>
            <a:pPr algn="ctr"/>
            <a:r>
              <a:rPr lang="es-ES" sz="4000" dirty="0">
                <a:latin typeface="Abadi" panose="020B0604020104020204" pitchFamily="34" charset="0"/>
              </a:rPr>
              <a:t>4.- Funciones</a:t>
            </a:r>
          </a:p>
        </p:txBody>
      </p:sp>
      <p:sp>
        <p:nvSpPr>
          <p:cNvPr id="12" name="CuadroTexto 11">
            <a:extLst>
              <a:ext uri="{FF2B5EF4-FFF2-40B4-BE49-F238E27FC236}">
                <a16:creationId xmlns:a16="http://schemas.microsoft.com/office/drawing/2014/main" id="{BAAB3627-2A34-2D8A-BC3A-DC22FE993B71}"/>
              </a:ext>
            </a:extLst>
          </p:cNvPr>
          <p:cNvSpPr txBox="1"/>
          <p:nvPr/>
        </p:nvSpPr>
        <p:spPr>
          <a:xfrm>
            <a:off x="1504513" y="788445"/>
            <a:ext cx="9692782" cy="4708981"/>
          </a:xfrm>
          <a:prstGeom prst="rect">
            <a:avLst/>
          </a:prstGeom>
          <a:noFill/>
        </p:spPr>
        <p:txBody>
          <a:bodyPr wrap="square" rtlCol="0">
            <a:spAutoFit/>
          </a:bodyPr>
          <a:lstStyle/>
          <a:p>
            <a:endParaRPr lang="es-ES" sz="1200" dirty="0">
              <a:latin typeface="Abadi" panose="020B0604020104020204" pitchFamily="34" charset="0"/>
            </a:endParaRPr>
          </a:p>
          <a:p>
            <a:pPr algn="just"/>
            <a:r>
              <a:rPr lang="es-ES" sz="1600" b="1" dirty="0">
                <a:latin typeface="Abadi" panose="020B0604020104020204" pitchFamily="34" charset="0"/>
              </a:rPr>
              <a:t>Representación profesional.- </a:t>
            </a:r>
            <a:r>
              <a:rPr lang="es-ES" sz="1600" dirty="0">
                <a:latin typeface="Abadi" panose="020B0604020104020204" pitchFamily="34" charset="0"/>
              </a:rPr>
              <a:t>Actúa como organismo de ordenación del ejercicio profesional, velando por la ética, la formación y competencia técnica de sus miembros, y representa los intereses de sus asociados frente a la Administración pública y ante empresas privadas, resguardando su ámbito de actuación.</a:t>
            </a:r>
          </a:p>
          <a:p>
            <a:pPr algn="just"/>
            <a:endParaRPr lang="es-ES" sz="1600" dirty="0">
              <a:latin typeface="Abadi" panose="020B0604020104020204" pitchFamily="34" charset="0"/>
            </a:endParaRPr>
          </a:p>
          <a:p>
            <a:pPr algn="just"/>
            <a:r>
              <a:rPr lang="es-ES" sz="1600" b="1" dirty="0">
                <a:latin typeface="Abadi" panose="020B0604020104020204" pitchFamily="34" charset="0"/>
              </a:rPr>
              <a:t>Formación y difusión técnica.- </a:t>
            </a:r>
            <a:r>
              <a:rPr lang="es-ES" sz="1600" dirty="0">
                <a:latin typeface="Abadi" panose="020B0604020104020204" pitchFamily="34" charset="0"/>
              </a:rPr>
              <a:t>Organiza las Jornadas Técnicas de Prevención de Riesgos Laborales y Responsabilidad Social anuales, alternando sedes por toda España. Participando en seminarios, congresos e iniciativas nacionales e internacionales sobre seguridad y salud laboral (ej. en Quito, Bogotá).</a:t>
            </a:r>
          </a:p>
          <a:p>
            <a:pPr algn="just"/>
            <a:endParaRPr lang="es-ES" sz="1600" dirty="0">
              <a:latin typeface="Abadi" panose="020B0604020104020204" pitchFamily="34" charset="0"/>
            </a:endParaRPr>
          </a:p>
          <a:p>
            <a:pPr algn="just"/>
            <a:r>
              <a:rPr lang="es-ES" sz="1600" b="1" dirty="0">
                <a:latin typeface="Abadi" panose="020B0604020104020204" pitchFamily="34" charset="0"/>
              </a:rPr>
              <a:t>Premios y reconocimientos (“PREVER”).- </a:t>
            </a:r>
            <a:r>
              <a:rPr lang="es-ES" sz="1600" dirty="0">
                <a:latin typeface="Abadi" panose="020B0604020104020204" pitchFamily="34" charset="0"/>
              </a:rPr>
              <a:t>Desde 1998 concede los Premios PREVER (nacionales e internacionales) en varias categorías: individual, empresas, innovación, seguridad vial, etc. Otorga también las Medallas al Mérito Profesional y Distintivo Rojo, reconociendo trayectorias destacadas en prevención de riesgos, Ciencias del Trabajo, Relaciones Industriales y docencia .</a:t>
            </a:r>
          </a:p>
          <a:p>
            <a:pPr algn="just"/>
            <a:endParaRPr lang="es-ES" sz="1600" dirty="0">
              <a:latin typeface="Abadi" panose="020B0604020104020204" pitchFamily="34" charset="0"/>
            </a:endParaRPr>
          </a:p>
          <a:p>
            <a:pPr algn="just"/>
            <a:r>
              <a:rPr lang="es-ES" sz="1600" b="1" dirty="0">
                <a:latin typeface="Abadi" panose="020B0604020104020204" pitchFamily="34" charset="0"/>
              </a:rPr>
              <a:t>Coordinación interinstitucional.- </a:t>
            </a:r>
            <a:r>
              <a:rPr lang="es-ES" sz="1600" dirty="0">
                <a:latin typeface="Abadi" panose="020B0604020104020204" pitchFamily="34" charset="0"/>
              </a:rPr>
              <a:t>Colabora estrechamente con organismos públicos como la Dirección General de Trabajo, el INSST, agencias europeas (EU-OSHA), y entidades internacionales de seguridad laboral (AISS, OISS, ALSO). Funciona coordinadamente con otros consejos profesionales como el CGPSST (Consejo de Seguridad y Salud en el Trabajo).</a:t>
            </a:r>
          </a:p>
          <a:p>
            <a:pPr algn="just"/>
            <a:endParaRPr lang="es-ES" sz="1600" dirty="0">
              <a:latin typeface="Abadi" panose="020B0604020104020204" pitchFamily="34" charset="0"/>
            </a:endParaRPr>
          </a:p>
        </p:txBody>
      </p:sp>
      <p:pic>
        <p:nvPicPr>
          <p:cNvPr id="4" name="Imagen 3">
            <a:extLst>
              <a:ext uri="{FF2B5EF4-FFF2-40B4-BE49-F238E27FC236}">
                <a16:creationId xmlns:a16="http://schemas.microsoft.com/office/drawing/2014/main" id="{C2A5FB90-8F9D-B515-B3AC-0EE1151FB765}"/>
              </a:ext>
            </a:extLst>
          </p:cNvPr>
          <p:cNvPicPr>
            <a:picLocks noChangeAspect="1"/>
          </p:cNvPicPr>
          <p:nvPr/>
        </p:nvPicPr>
        <p:blipFill>
          <a:blip r:embed="rId4"/>
          <a:stretch>
            <a:fillRect/>
          </a:stretch>
        </p:blipFill>
        <p:spPr>
          <a:xfrm>
            <a:off x="5016092" y="5044713"/>
            <a:ext cx="4515183" cy="1639217"/>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spTree>
    <p:extLst>
      <p:ext uri="{BB962C8B-B14F-4D97-AF65-F5344CB8AC3E}">
        <p14:creationId xmlns:p14="http://schemas.microsoft.com/office/powerpoint/2010/main" val="2033123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C65F3-AF22-A348-95E3-82EF5D7AD53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2FDF71AB-9486-1D1D-D03D-AFDA11F3E0E6}"/>
              </a:ext>
            </a:extLst>
          </p:cNvPr>
          <p:cNvPicPr>
            <a:picLocks noChangeAspect="1"/>
          </p:cNvPicPr>
          <p:nvPr/>
        </p:nvPicPr>
        <p:blipFill>
          <a:blip r:embed="rId2"/>
          <a:stretch>
            <a:fillRect/>
          </a:stretch>
        </p:blipFill>
        <p:spPr>
          <a:xfrm>
            <a:off x="23750" y="5802697"/>
            <a:ext cx="12192000" cy="1066949"/>
          </a:xfrm>
          <a:prstGeom prst="rect">
            <a:avLst/>
          </a:prstGeom>
        </p:spPr>
      </p:pic>
      <p:sp>
        <p:nvSpPr>
          <p:cNvPr id="9" name="CuadroTexto 8">
            <a:extLst>
              <a:ext uri="{FF2B5EF4-FFF2-40B4-BE49-F238E27FC236}">
                <a16:creationId xmlns:a16="http://schemas.microsoft.com/office/drawing/2014/main" id="{503A97C5-8CCF-96D2-6B48-213812DBE64C}"/>
              </a:ext>
            </a:extLst>
          </p:cNvPr>
          <p:cNvSpPr txBox="1"/>
          <p:nvPr/>
        </p:nvSpPr>
        <p:spPr>
          <a:xfrm>
            <a:off x="3217975" y="413167"/>
            <a:ext cx="6099958" cy="707886"/>
          </a:xfrm>
          <a:prstGeom prst="rect">
            <a:avLst/>
          </a:prstGeom>
          <a:noFill/>
        </p:spPr>
        <p:txBody>
          <a:bodyPr wrap="square" rtlCol="0">
            <a:spAutoFit/>
          </a:bodyPr>
          <a:lstStyle/>
          <a:p>
            <a:pPr algn="ctr"/>
            <a:r>
              <a:rPr lang="es-ES" sz="4000" dirty="0">
                <a:latin typeface="Abadi" panose="020B0604020104020204" pitchFamily="34" charset="0"/>
              </a:rPr>
              <a:t>5.- Los Premios PREVER</a:t>
            </a:r>
          </a:p>
        </p:txBody>
      </p:sp>
      <p:sp>
        <p:nvSpPr>
          <p:cNvPr id="11" name="CuadroTexto 10">
            <a:extLst>
              <a:ext uri="{FF2B5EF4-FFF2-40B4-BE49-F238E27FC236}">
                <a16:creationId xmlns:a16="http://schemas.microsoft.com/office/drawing/2014/main" id="{89C8BEAA-965F-DA8E-CCDF-8438B6EFAA76}"/>
              </a:ext>
            </a:extLst>
          </p:cNvPr>
          <p:cNvSpPr txBox="1"/>
          <p:nvPr/>
        </p:nvSpPr>
        <p:spPr>
          <a:xfrm>
            <a:off x="1509351" y="1121053"/>
            <a:ext cx="9517204" cy="3293209"/>
          </a:xfrm>
          <a:prstGeom prst="rect">
            <a:avLst/>
          </a:prstGeom>
          <a:noFill/>
        </p:spPr>
        <p:txBody>
          <a:bodyPr wrap="square" rtlCol="0">
            <a:spAutoFit/>
          </a:bodyPr>
          <a:lstStyle/>
          <a:p>
            <a:pPr algn="just"/>
            <a:r>
              <a:rPr lang="es-ES" sz="1600" dirty="0">
                <a:latin typeface="Abadi" panose="020B0604020104020204" pitchFamily="34" charset="0"/>
              </a:rPr>
              <a:t>El Consejo General de Relaciones Industriales y Ciencias del Trabajo, (CGRICT), consciente de la importancia que tiene la prevención de los riesgos laborales en el mundo de las Relaciones Industriales, procedió en el año 1998 a la creación de unas distinciones denominadas </a:t>
            </a:r>
            <a:r>
              <a:rPr lang="es-ES" sz="1600" b="1" dirty="0">
                <a:latin typeface="Abadi" panose="020B0604020104020204" pitchFamily="34" charset="0"/>
              </a:rPr>
              <a:t>“PREVER”</a:t>
            </a:r>
            <a:r>
              <a:rPr lang="es-ES" sz="1600" dirty="0">
                <a:latin typeface="Abadi" panose="020B0604020104020204" pitchFamily="34" charset="0"/>
              </a:rPr>
              <a:t>, en relación con el significado del dicho castellano </a:t>
            </a:r>
            <a:r>
              <a:rPr lang="es-ES" sz="1600" b="1" i="1" dirty="0">
                <a:latin typeface="Abadi" panose="020B0604020104020204" pitchFamily="34" charset="0"/>
              </a:rPr>
              <a:t>“mejor es prever lo no llegado que disputar sobre lo pasado”</a:t>
            </a:r>
            <a:r>
              <a:rPr lang="es-ES" sz="1600" dirty="0">
                <a:latin typeface="Abadi" panose="020B0604020104020204" pitchFamily="34" charset="0"/>
              </a:rPr>
              <a:t>, que gracias a la colaboración de las Direcciones Generales de Trabajo y de Prevención de Riesgos Laborales de las distintas Comunidades Autónomas, el Instituto Nacional de Seguridad e Higiene en el Trabajo, los Institutos Autonómicos de Seguridad y Salud en el Trabajo, la Asociación Latinoamericana de Salud Ocupacional (ALSO), el Colegio Oficial de Profesionales para la Seguridad y Salud en el Trabajo de Ecuador (COPSSTEC), Asociación Nacional de Profesionales en Salud, Seguridad y Ambiente en el Trabajo (ASONAP), el Consejo General de Profesionales para la Seguridad y Salud en el Trabajo de España (CGPSST), </a:t>
            </a:r>
            <a:r>
              <a:rPr lang="es-ES" sz="1600" dirty="0" err="1">
                <a:latin typeface="Abadi" panose="020B0604020104020204" pitchFamily="34" charset="0"/>
              </a:rPr>
              <a:t>Associação</a:t>
            </a:r>
            <a:r>
              <a:rPr lang="es-ES" sz="1600" dirty="0">
                <a:latin typeface="Abadi" panose="020B0604020104020204" pitchFamily="34" charset="0"/>
              </a:rPr>
              <a:t> Nacional de </a:t>
            </a:r>
            <a:r>
              <a:rPr lang="es-ES" sz="1600" dirty="0" err="1">
                <a:latin typeface="Abadi" panose="020B0604020104020204" pitchFamily="34" charset="0"/>
              </a:rPr>
              <a:t>Engenharia</a:t>
            </a:r>
            <a:r>
              <a:rPr lang="es-ES" sz="1600" dirty="0">
                <a:latin typeface="Abadi" panose="020B0604020104020204" pitchFamily="34" charset="0"/>
              </a:rPr>
              <a:t> de </a:t>
            </a:r>
            <a:r>
              <a:rPr lang="es-ES" sz="1600" dirty="0" err="1">
                <a:latin typeface="Abadi" panose="020B0604020104020204" pitchFamily="34" charset="0"/>
              </a:rPr>
              <a:t>Segurança</a:t>
            </a:r>
            <a:r>
              <a:rPr lang="es-ES" sz="1600" dirty="0">
                <a:latin typeface="Abadi" panose="020B0604020104020204" pitchFamily="34" charset="0"/>
              </a:rPr>
              <a:t> do </a:t>
            </a:r>
            <a:r>
              <a:rPr lang="es-ES" sz="1600" dirty="0" err="1">
                <a:latin typeface="Abadi" panose="020B0604020104020204" pitchFamily="34" charset="0"/>
              </a:rPr>
              <a:t>Trabalho</a:t>
            </a:r>
            <a:r>
              <a:rPr lang="es-ES" sz="1600" dirty="0">
                <a:latin typeface="Abadi" panose="020B0604020104020204" pitchFamily="34" charset="0"/>
              </a:rPr>
              <a:t> (ANEST); el </a:t>
            </a:r>
            <a:r>
              <a:rPr lang="es-ES" sz="1600" dirty="0" err="1">
                <a:latin typeface="Abadi" panose="020B0604020104020204" pitchFamily="34" charset="0"/>
              </a:rPr>
              <a:t>Forúm</a:t>
            </a:r>
            <a:r>
              <a:rPr lang="es-ES" sz="1600" dirty="0">
                <a:latin typeface="Abadi" panose="020B0604020104020204" pitchFamily="34" charset="0"/>
              </a:rPr>
              <a:t> </a:t>
            </a:r>
            <a:r>
              <a:rPr lang="es-ES" sz="1600" dirty="0" err="1">
                <a:latin typeface="Abadi" panose="020B0604020104020204" pitchFamily="34" charset="0"/>
              </a:rPr>
              <a:t>Lusófono</a:t>
            </a:r>
            <a:r>
              <a:rPr lang="es-ES" sz="1600" dirty="0">
                <a:latin typeface="Abadi" panose="020B0604020104020204" pitchFamily="34" charset="0"/>
              </a:rPr>
              <a:t> de </a:t>
            </a:r>
            <a:r>
              <a:rPr lang="es-ES" sz="1600" dirty="0" err="1">
                <a:latin typeface="Abadi" panose="020B0604020104020204" pitchFamily="34" charset="0"/>
              </a:rPr>
              <a:t>Engenharia</a:t>
            </a:r>
            <a:r>
              <a:rPr lang="es-ES" sz="1600" dirty="0">
                <a:latin typeface="Abadi" panose="020B0604020104020204" pitchFamily="34" charset="0"/>
              </a:rPr>
              <a:t> </a:t>
            </a:r>
            <a:r>
              <a:rPr lang="es-ES" sz="1600" dirty="0" err="1">
                <a:latin typeface="Abadi" panose="020B0604020104020204" pitchFamily="34" charset="0"/>
              </a:rPr>
              <a:t>Segurança</a:t>
            </a:r>
            <a:r>
              <a:rPr lang="es-ES" sz="1600" dirty="0">
                <a:latin typeface="Abadi" panose="020B0604020104020204" pitchFamily="34" charset="0"/>
              </a:rPr>
              <a:t> e </a:t>
            </a:r>
            <a:r>
              <a:rPr lang="es-ES" sz="1600" dirty="0" err="1">
                <a:latin typeface="Abadi" panose="020B0604020104020204" pitchFamily="34" charset="0"/>
              </a:rPr>
              <a:t>Saúdade</a:t>
            </a:r>
            <a:r>
              <a:rPr lang="es-ES" sz="1600" dirty="0">
                <a:latin typeface="Abadi" panose="020B0604020104020204" pitchFamily="34" charset="0"/>
              </a:rPr>
              <a:t> no </a:t>
            </a:r>
            <a:r>
              <a:rPr lang="es-ES" sz="1600" dirty="0" err="1">
                <a:latin typeface="Abadi" panose="020B0604020104020204" pitchFamily="34" charset="0"/>
              </a:rPr>
              <a:t>Trabalho</a:t>
            </a:r>
            <a:r>
              <a:rPr lang="es-ES" sz="1600" dirty="0">
                <a:latin typeface="Abadi" panose="020B0604020104020204" pitchFamily="34" charset="0"/>
              </a:rPr>
              <a:t> (</a:t>
            </a:r>
            <a:r>
              <a:rPr lang="es-ES" sz="1600" dirty="0" err="1">
                <a:latin typeface="Abadi" panose="020B0604020104020204" pitchFamily="34" charset="0"/>
              </a:rPr>
              <a:t>FoLESST</a:t>
            </a:r>
            <a:r>
              <a:rPr lang="es-ES" sz="1600" dirty="0">
                <a:latin typeface="Abadi" panose="020B0604020104020204" pitchFamily="34" charset="0"/>
              </a:rPr>
              <a:t>); la AISS y la OISS, y año a año,  se han convertido en un referente dentro de la prevención de los riesgos laborales a nivel nacional e internacional.</a:t>
            </a:r>
          </a:p>
        </p:txBody>
      </p:sp>
      <p:pic>
        <p:nvPicPr>
          <p:cNvPr id="3" name="Imagen 2">
            <a:extLst>
              <a:ext uri="{FF2B5EF4-FFF2-40B4-BE49-F238E27FC236}">
                <a16:creationId xmlns:a16="http://schemas.microsoft.com/office/drawing/2014/main" id="{7BFD5B01-B36A-A7E7-787C-A40BACF6F770}"/>
              </a:ext>
            </a:extLst>
          </p:cNvPr>
          <p:cNvPicPr>
            <a:picLocks noChangeAspect="1"/>
          </p:cNvPicPr>
          <p:nvPr/>
        </p:nvPicPr>
        <p:blipFill>
          <a:blip r:embed="rId3"/>
          <a:stretch>
            <a:fillRect/>
          </a:stretch>
        </p:blipFill>
        <p:spPr>
          <a:xfrm>
            <a:off x="3905769" y="4635015"/>
            <a:ext cx="4724369" cy="1931091"/>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pic>
        <p:nvPicPr>
          <p:cNvPr id="4" name="Imagen 3">
            <a:extLst>
              <a:ext uri="{FF2B5EF4-FFF2-40B4-BE49-F238E27FC236}">
                <a16:creationId xmlns:a16="http://schemas.microsoft.com/office/drawing/2014/main" id="{C3DD53A7-3471-64C8-9355-156FDE91DD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spTree>
    <p:extLst>
      <p:ext uri="{BB962C8B-B14F-4D97-AF65-F5344CB8AC3E}">
        <p14:creationId xmlns:p14="http://schemas.microsoft.com/office/powerpoint/2010/main" val="3714568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F7E05-AF68-CFE8-B4FE-18C2CA3E696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57887D6E-012C-FDEE-0981-F4681BEEFA3D}"/>
              </a:ext>
            </a:extLst>
          </p:cNvPr>
          <p:cNvPicPr>
            <a:picLocks noChangeAspect="1"/>
          </p:cNvPicPr>
          <p:nvPr/>
        </p:nvPicPr>
        <p:blipFill>
          <a:blip r:embed="rId2"/>
          <a:stretch>
            <a:fillRect/>
          </a:stretch>
        </p:blipFill>
        <p:spPr>
          <a:xfrm>
            <a:off x="0" y="5791051"/>
            <a:ext cx="12192000" cy="1066949"/>
          </a:xfrm>
          <a:prstGeom prst="rect">
            <a:avLst/>
          </a:prstGeom>
        </p:spPr>
      </p:pic>
      <p:pic>
        <p:nvPicPr>
          <p:cNvPr id="7" name="Imagen 6">
            <a:extLst>
              <a:ext uri="{FF2B5EF4-FFF2-40B4-BE49-F238E27FC236}">
                <a16:creationId xmlns:a16="http://schemas.microsoft.com/office/drawing/2014/main" id="{6294B5DD-AA12-F781-BA4B-CB5EE5E51F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sp>
        <p:nvSpPr>
          <p:cNvPr id="9" name="CuadroTexto 8">
            <a:extLst>
              <a:ext uri="{FF2B5EF4-FFF2-40B4-BE49-F238E27FC236}">
                <a16:creationId xmlns:a16="http://schemas.microsoft.com/office/drawing/2014/main" id="{34581C77-42B9-2B4D-D4A2-3B84EA2BB078}"/>
              </a:ext>
            </a:extLst>
          </p:cNvPr>
          <p:cNvSpPr txBox="1"/>
          <p:nvPr/>
        </p:nvSpPr>
        <p:spPr>
          <a:xfrm>
            <a:off x="2317575" y="332055"/>
            <a:ext cx="8267817" cy="1323439"/>
          </a:xfrm>
          <a:prstGeom prst="rect">
            <a:avLst/>
          </a:prstGeom>
          <a:noFill/>
        </p:spPr>
        <p:txBody>
          <a:bodyPr wrap="square" rtlCol="0">
            <a:spAutoFit/>
          </a:bodyPr>
          <a:lstStyle/>
          <a:p>
            <a:pPr algn="ctr"/>
            <a:r>
              <a:rPr lang="es-ES" sz="4000" dirty="0">
                <a:latin typeface="Abadi" panose="020B0604020104020204" pitchFamily="34" charset="0"/>
              </a:rPr>
              <a:t>6.- Recompensas y Honores del CGRICT</a:t>
            </a:r>
          </a:p>
        </p:txBody>
      </p:sp>
      <p:sp>
        <p:nvSpPr>
          <p:cNvPr id="12" name="CuadroTexto 11">
            <a:extLst>
              <a:ext uri="{FF2B5EF4-FFF2-40B4-BE49-F238E27FC236}">
                <a16:creationId xmlns:a16="http://schemas.microsoft.com/office/drawing/2014/main" id="{22541A95-3086-6BB2-0AA1-2013BD184CB8}"/>
              </a:ext>
            </a:extLst>
          </p:cNvPr>
          <p:cNvSpPr txBox="1"/>
          <p:nvPr/>
        </p:nvSpPr>
        <p:spPr>
          <a:xfrm>
            <a:off x="1407695" y="1890392"/>
            <a:ext cx="7364165" cy="3785652"/>
          </a:xfrm>
          <a:prstGeom prst="rect">
            <a:avLst/>
          </a:prstGeom>
          <a:noFill/>
        </p:spPr>
        <p:txBody>
          <a:bodyPr wrap="square" rtlCol="0">
            <a:spAutoFit/>
          </a:bodyPr>
          <a:lstStyle/>
          <a:p>
            <a:pPr algn="just"/>
            <a:r>
              <a:rPr lang="es-ES" sz="1600" dirty="0">
                <a:latin typeface="Abadi" panose="020B0604020104020204" pitchFamily="34" charset="0"/>
              </a:rPr>
              <a:t>El Consejo General otorga a aquellas personas, empresa u organismos una serie de reconocimientos y honores encaminados a premiar las labores y tareas, así como las destacadas trayectorias en pro de las Ciencias del Trabajo, el Derecho Laboral y Seguridad Social, las Relaciones Laborales, la Sociología Industrial, los Recursos Humanos, la Prevención de Riesgos y Salud Laboral, los Planes de Emergencia y Evacuación, la Economía de la Empresa, el apoyo a nuestra Institución, </a:t>
            </a:r>
            <a:r>
              <a:rPr lang="es-ES" sz="1600" dirty="0" err="1">
                <a:latin typeface="Abadi" panose="020B0604020104020204" pitchFamily="34" charset="0"/>
              </a:rPr>
              <a:t>etc</a:t>
            </a:r>
            <a:r>
              <a:rPr lang="es-ES" sz="1600" dirty="0">
                <a:latin typeface="Abadi" panose="020B0604020104020204" pitchFamily="34" charset="0"/>
              </a:rPr>
              <a:t>…</a:t>
            </a:r>
          </a:p>
          <a:p>
            <a:pPr algn="just"/>
            <a:endParaRPr lang="es-ES" sz="1600" dirty="0">
              <a:latin typeface="Abadi" panose="020B0604020104020204" pitchFamily="34" charset="0"/>
            </a:endParaRPr>
          </a:p>
          <a:p>
            <a:pPr algn="just"/>
            <a:r>
              <a:rPr lang="es-ES" sz="1600" dirty="0">
                <a:latin typeface="Abadi" panose="020B0604020104020204" pitchFamily="34" charset="0"/>
              </a:rPr>
              <a:t>Estos reconocimientos y honores se concederán por el Consejo General a través de su Comité Ejecutivo-Comisión de Honores y Recompensas, con carácter anual y se dividirán en Menciones de Honor, Medallas y Cruces al Mérito Profesional en las Relaciones Industriales y las Ciencias del Trabajo y Premios Nacionales e Internacionales a la Prevención de Riesgos y Salud Laboral denominados “PREVER”. Todos ellos tendrán distintas modalidades en función de los méritos que concurran para su concesión.</a:t>
            </a:r>
          </a:p>
        </p:txBody>
      </p:sp>
      <p:pic>
        <p:nvPicPr>
          <p:cNvPr id="3" name="Imagen 2">
            <a:extLst>
              <a:ext uri="{FF2B5EF4-FFF2-40B4-BE49-F238E27FC236}">
                <a16:creationId xmlns:a16="http://schemas.microsoft.com/office/drawing/2014/main" id="{80FD07B1-3DE5-1B1A-862A-E330CBF3D8AD}"/>
              </a:ext>
            </a:extLst>
          </p:cNvPr>
          <p:cNvPicPr>
            <a:picLocks noChangeAspect="1"/>
          </p:cNvPicPr>
          <p:nvPr/>
        </p:nvPicPr>
        <p:blipFill>
          <a:blip r:embed="rId4"/>
          <a:stretch>
            <a:fillRect/>
          </a:stretch>
        </p:blipFill>
        <p:spPr>
          <a:xfrm>
            <a:off x="8973879" y="2752564"/>
            <a:ext cx="2614727" cy="3571961"/>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spTree>
    <p:extLst>
      <p:ext uri="{BB962C8B-B14F-4D97-AF65-F5344CB8AC3E}">
        <p14:creationId xmlns:p14="http://schemas.microsoft.com/office/powerpoint/2010/main" val="4188456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8187C-95E4-9AEB-9FE2-958279DBA2B9}"/>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92CD5EFC-793A-2BE1-1089-3BFB3B7CE0E8}"/>
              </a:ext>
            </a:extLst>
          </p:cNvPr>
          <p:cNvPicPr>
            <a:picLocks noChangeAspect="1"/>
          </p:cNvPicPr>
          <p:nvPr/>
        </p:nvPicPr>
        <p:blipFill>
          <a:blip r:embed="rId2"/>
          <a:stretch>
            <a:fillRect/>
          </a:stretch>
        </p:blipFill>
        <p:spPr>
          <a:xfrm>
            <a:off x="0" y="5791051"/>
            <a:ext cx="12192000" cy="1066949"/>
          </a:xfrm>
          <a:prstGeom prst="rect">
            <a:avLst/>
          </a:prstGeom>
        </p:spPr>
      </p:pic>
      <p:pic>
        <p:nvPicPr>
          <p:cNvPr id="7" name="Imagen 6">
            <a:extLst>
              <a:ext uri="{FF2B5EF4-FFF2-40B4-BE49-F238E27FC236}">
                <a16:creationId xmlns:a16="http://schemas.microsoft.com/office/drawing/2014/main" id="{A5CD8AF2-C11C-050E-8222-BE973FDB4F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sp>
        <p:nvSpPr>
          <p:cNvPr id="9" name="CuadroTexto 8">
            <a:extLst>
              <a:ext uri="{FF2B5EF4-FFF2-40B4-BE49-F238E27FC236}">
                <a16:creationId xmlns:a16="http://schemas.microsoft.com/office/drawing/2014/main" id="{DF665B07-888C-EC2A-F410-35F4791FCB9C}"/>
              </a:ext>
            </a:extLst>
          </p:cNvPr>
          <p:cNvSpPr txBox="1"/>
          <p:nvPr/>
        </p:nvSpPr>
        <p:spPr>
          <a:xfrm>
            <a:off x="3519054" y="357923"/>
            <a:ext cx="5922657" cy="707886"/>
          </a:xfrm>
          <a:prstGeom prst="rect">
            <a:avLst/>
          </a:prstGeom>
          <a:noFill/>
        </p:spPr>
        <p:txBody>
          <a:bodyPr wrap="square" rtlCol="0">
            <a:spAutoFit/>
          </a:bodyPr>
          <a:lstStyle/>
          <a:p>
            <a:pPr algn="ctr"/>
            <a:r>
              <a:rPr lang="es-ES" sz="4000" dirty="0">
                <a:latin typeface="Abadi" panose="020B0604020104020204" pitchFamily="34" charset="0"/>
              </a:rPr>
              <a:t>7.- Condecoraciones (I)</a:t>
            </a:r>
          </a:p>
        </p:txBody>
      </p:sp>
      <p:sp>
        <p:nvSpPr>
          <p:cNvPr id="12" name="CuadroTexto 11">
            <a:extLst>
              <a:ext uri="{FF2B5EF4-FFF2-40B4-BE49-F238E27FC236}">
                <a16:creationId xmlns:a16="http://schemas.microsoft.com/office/drawing/2014/main" id="{DEAB6FBA-6581-6BCD-4124-553207E8E3A2}"/>
              </a:ext>
            </a:extLst>
          </p:cNvPr>
          <p:cNvSpPr txBox="1"/>
          <p:nvPr/>
        </p:nvSpPr>
        <p:spPr>
          <a:xfrm>
            <a:off x="1311680" y="1289953"/>
            <a:ext cx="9735547" cy="4278094"/>
          </a:xfrm>
          <a:prstGeom prst="rect">
            <a:avLst/>
          </a:prstGeom>
          <a:noFill/>
        </p:spPr>
        <p:txBody>
          <a:bodyPr wrap="square" rtlCol="0">
            <a:spAutoFit/>
          </a:bodyPr>
          <a:lstStyle/>
          <a:p>
            <a:pPr algn="just"/>
            <a:r>
              <a:rPr lang="es-ES" sz="1600" b="1" dirty="0">
                <a:latin typeface="Abadi" panose="020B0604020104020204" pitchFamily="34" charset="0"/>
              </a:rPr>
              <a:t>Medallas al Mérito Profesional de las Relaciones Industriales y Ciencias del Trabajo.</a:t>
            </a:r>
          </a:p>
          <a:p>
            <a:pPr algn="just"/>
            <a:endParaRPr lang="es-ES" sz="1600" dirty="0">
              <a:latin typeface="Abadi" panose="020B0604020104020204" pitchFamily="34" charset="0"/>
            </a:endParaRPr>
          </a:p>
          <a:p>
            <a:pPr algn="just"/>
            <a:r>
              <a:rPr lang="es-ES" sz="1600" dirty="0">
                <a:latin typeface="Abadi" panose="020B0604020104020204" pitchFamily="34" charset="0"/>
              </a:rPr>
              <a:t>Se otorgan a personas, entidades y organismo con una destacada trayectoria en el Derecho Laboral y Seguridad Social, Dirección de Recursos Humanos, Sociología Industrial, Relaciones Laborales, Prevención de Riesgos y Saludos Laboral, Emergencias y Evacuación y Economía de la Empresa.</a:t>
            </a:r>
          </a:p>
          <a:p>
            <a:pPr algn="just"/>
            <a:endParaRPr lang="es-ES" sz="1600" dirty="0">
              <a:latin typeface="Abadi" panose="020B0604020104020204" pitchFamily="34" charset="0"/>
            </a:endParaRPr>
          </a:p>
          <a:p>
            <a:pPr algn="just"/>
            <a:r>
              <a:rPr lang="es-ES" sz="1600" dirty="0">
                <a:latin typeface="Abadi" panose="020B0604020104020204" pitchFamily="34" charset="0"/>
              </a:rPr>
              <a:t>La propuesta deberá ser realizada por personalidades del mundo jurídico</a:t>
            </a:r>
            <a:r>
              <a:rPr lang="es-ES" sz="1600">
                <a:latin typeface="Abadi" panose="020B0604020104020204" pitchFamily="34" charset="0"/>
              </a:rPr>
              <a:t>, política </a:t>
            </a:r>
            <a:r>
              <a:rPr lang="es-ES" sz="1600" dirty="0">
                <a:latin typeface="Abadi" panose="020B0604020104020204" pitchFamily="34" charset="0"/>
              </a:rPr>
              <a:t>y empresarial nacionales, y ha de ser apadrinada y/o avalada, indispensablemente, por al menos dos miembros de la citada Comisión de Honores.</a:t>
            </a:r>
          </a:p>
          <a:p>
            <a:pPr algn="just"/>
            <a:endParaRPr lang="es-ES" sz="1600" dirty="0">
              <a:latin typeface="Abadi" panose="020B0604020104020204" pitchFamily="34" charset="0"/>
            </a:endParaRPr>
          </a:p>
          <a:p>
            <a:pPr algn="just"/>
            <a:r>
              <a:rPr lang="es-ES" sz="1600" dirty="0">
                <a:latin typeface="Abadi" panose="020B0604020104020204" pitchFamily="34" charset="0"/>
              </a:rPr>
              <a:t>Estos galardones se otorgarán en tres modalidades:</a:t>
            </a:r>
          </a:p>
          <a:p>
            <a:pPr algn="just"/>
            <a:endParaRPr lang="es-ES" sz="1600" dirty="0">
              <a:latin typeface="Abadi" panose="020B0604020104020204" pitchFamily="34" charset="0"/>
            </a:endParaRPr>
          </a:p>
          <a:p>
            <a:pPr algn="just"/>
            <a:r>
              <a:rPr lang="es-ES" sz="1600" b="1" dirty="0">
                <a:latin typeface="Abadi" panose="020B0604020104020204" pitchFamily="34" charset="0"/>
              </a:rPr>
              <a:t>Distintivo Amarillo-Rojo:</a:t>
            </a:r>
            <a:r>
              <a:rPr lang="es-ES" sz="1600" dirty="0">
                <a:latin typeface="Abadi" panose="020B0604020104020204" pitchFamily="34" charset="0"/>
              </a:rPr>
              <a:t> Carácter exclusivo para los miembros de la Asociación.</a:t>
            </a:r>
          </a:p>
          <a:p>
            <a:pPr algn="just"/>
            <a:endParaRPr lang="es-ES" sz="1600" dirty="0">
              <a:latin typeface="Abadi" panose="020B0604020104020204" pitchFamily="34" charset="0"/>
            </a:endParaRPr>
          </a:p>
          <a:p>
            <a:pPr algn="just"/>
            <a:r>
              <a:rPr lang="es-ES" sz="1600" b="1" dirty="0">
                <a:latin typeface="Abadi" panose="020B0604020104020204" pitchFamily="34" charset="0"/>
              </a:rPr>
              <a:t>Distintivo Rojo:</a:t>
            </a:r>
            <a:r>
              <a:rPr lang="es-ES" sz="1600" dirty="0">
                <a:latin typeface="Abadi" panose="020B0604020104020204" pitchFamily="34" charset="0"/>
              </a:rPr>
              <a:t> Para personas físicas ajenas a la Asociación.</a:t>
            </a:r>
          </a:p>
          <a:p>
            <a:pPr algn="just"/>
            <a:endParaRPr lang="es-ES" sz="1600" dirty="0">
              <a:latin typeface="Abadi" panose="020B0604020104020204" pitchFamily="34" charset="0"/>
            </a:endParaRPr>
          </a:p>
          <a:p>
            <a:pPr algn="just"/>
            <a:r>
              <a:rPr lang="es-ES" sz="1600" b="1" dirty="0">
                <a:latin typeface="Abadi" panose="020B0604020104020204" pitchFamily="34" charset="0"/>
              </a:rPr>
              <a:t>Distintivo Amarillo:</a:t>
            </a:r>
            <a:r>
              <a:rPr lang="es-ES" sz="1600" dirty="0">
                <a:latin typeface="Abadi" panose="020B0604020104020204" pitchFamily="34" charset="0"/>
              </a:rPr>
              <a:t> Para Organismos de la Administración, Empresas o Entidades.</a:t>
            </a:r>
          </a:p>
        </p:txBody>
      </p:sp>
      <p:pic>
        <p:nvPicPr>
          <p:cNvPr id="3" name="Imagen 2">
            <a:extLst>
              <a:ext uri="{FF2B5EF4-FFF2-40B4-BE49-F238E27FC236}">
                <a16:creationId xmlns:a16="http://schemas.microsoft.com/office/drawing/2014/main" id="{380749B9-816F-9523-5F82-9D23E1C0049F}"/>
              </a:ext>
            </a:extLst>
          </p:cNvPr>
          <p:cNvPicPr>
            <a:picLocks noChangeAspect="1"/>
          </p:cNvPicPr>
          <p:nvPr/>
        </p:nvPicPr>
        <p:blipFill>
          <a:blip r:embed="rId4"/>
          <a:srcRect l="22756"/>
          <a:stretch>
            <a:fillRect/>
          </a:stretch>
        </p:blipFill>
        <p:spPr>
          <a:xfrm>
            <a:off x="9101470" y="3393972"/>
            <a:ext cx="2243703" cy="2962452"/>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spTree>
    <p:extLst>
      <p:ext uri="{BB962C8B-B14F-4D97-AF65-F5344CB8AC3E}">
        <p14:creationId xmlns:p14="http://schemas.microsoft.com/office/powerpoint/2010/main" val="1318932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CB372-A1D3-F182-945A-3DC437F3BE65}"/>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D62CAE79-9F5F-1BD2-1B9B-A1F335958ACF}"/>
              </a:ext>
            </a:extLst>
          </p:cNvPr>
          <p:cNvPicPr>
            <a:picLocks noChangeAspect="1"/>
          </p:cNvPicPr>
          <p:nvPr/>
        </p:nvPicPr>
        <p:blipFill>
          <a:blip r:embed="rId2"/>
          <a:stretch>
            <a:fillRect/>
          </a:stretch>
        </p:blipFill>
        <p:spPr>
          <a:xfrm>
            <a:off x="0" y="5791051"/>
            <a:ext cx="12192000" cy="1066949"/>
          </a:xfrm>
          <a:prstGeom prst="rect">
            <a:avLst/>
          </a:prstGeom>
        </p:spPr>
      </p:pic>
      <p:pic>
        <p:nvPicPr>
          <p:cNvPr id="7" name="Imagen 6">
            <a:extLst>
              <a:ext uri="{FF2B5EF4-FFF2-40B4-BE49-F238E27FC236}">
                <a16:creationId xmlns:a16="http://schemas.microsoft.com/office/drawing/2014/main" id="{797C6488-2EAC-D773-3FE7-A350F04BFD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28" y="319647"/>
            <a:ext cx="1002567" cy="1100950"/>
          </a:xfrm>
          <a:prstGeom prst="rect">
            <a:avLst/>
          </a:prstGeom>
        </p:spPr>
      </p:pic>
      <p:sp>
        <p:nvSpPr>
          <p:cNvPr id="9" name="CuadroTexto 8">
            <a:extLst>
              <a:ext uri="{FF2B5EF4-FFF2-40B4-BE49-F238E27FC236}">
                <a16:creationId xmlns:a16="http://schemas.microsoft.com/office/drawing/2014/main" id="{EFCF9543-D406-BCDF-F3ED-6BC114BB64F4}"/>
              </a:ext>
            </a:extLst>
          </p:cNvPr>
          <p:cNvSpPr txBox="1"/>
          <p:nvPr/>
        </p:nvSpPr>
        <p:spPr>
          <a:xfrm>
            <a:off x="3519054" y="357923"/>
            <a:ext cx="5975819" cy="707886"/>
          </a:xfrm>
          <a:prstGeom prst="rect">
            <a:avLst/>
          </a:prstGeom>
          <a:noFill/>
        </p:spPr>
        <p:txBody>
          <a:bodyPr wrap="square" rtlCol="0">
            <a:spAutoFit/>
          </a:bodyPr>
          <a:lstStyle/>
          <a:p>
            <a:pPr algn="ctr"/>
            <a:r>
              <a:rPr lang="es-ES" sz="4000" dirty="0">
                <a:latin typeface="Abadi" panose="020B0604020104020204" pitchFamily="34" charset="0"/>
              </a:rPr>
              <a:t>8.- Condecoraciones (II)</a:t>
            </a:r>
          </a:p>
        </p:txBody>
      </p:sp>
      <p:sp>
        <p:nvSpPr>
          <p:cNvPr id="12" name="CuadroTexto 11">
            <a:extLst>
              <a:ext uri="{FF2B5EF4-FFF2-40B4-BE49-F238E27FC236}">
                <a16:creationId xmlns:a16="http://schemas.microsoft.com/office/drawing/2014/main" id="{0499B1E1-568E-3905-1858-0C354C178182}"/>
              </a:ext>
            </a:extLst>
          </p:cNvPr>
          <p:cNvSpPr txBox="1"/>
          <p:nvPr/>
        </p:nvSpPr>
        <p:spPr>
          <a:xfrm>
            <a:off x="2775097" y="1231174"/>
            <a:ext cx="8633638" cy="4278094"/>
          </a:xfrm>
          <a:prstGeom prst="rect">
            <a:avLst/>
          </a:prstGeom>
          <a:noFill/>
        </p:spPr>
        <p:txBody>
          <a:bodyPr wrap="square" rtlCol="0">
            <a:spAutoFit/>
          </a:bodyPr>
          <a:lstStyle/>
          <a:p>
            <a:pPr algn="just"/>
            <a:r>
              <a:rPr lang="es-ES" sz="1600" b="1" dirty="0">
                <a:latin typeface="Abadi" panose="020B0604020104020204" pitchFamily="34" charset="0"/>
              </a:rPr>
              <a:t>Cruz de los Servicios Distinguidos del Consejo General de Relaciones Industriales y Ciencias del Trabajo.</a:t>
            </a:r>
          </a:p>
          <a:p>
            <a:pPr algn="just"/>
            <a:endParaRPr lang="es-ES" sz="1600" dirty="0">
              <a:latin typeface="Abadi" panose="020B0604020104020204" pitchFamily="34" charset="0"/>
            </a:endParaRPr>
          </a:p>
          <a:p>
            <a:pPr algn="just"/>
            <a:r>
              <a:rPr lang="es-ES" sz="1600" dirty="0">
                <a:latin typeface="Abadi" panose="020B0604020104020204" pitchFamily="34" charset="0"/>
              </a:rPr>
              <a:t>Es la máxima distinción de nuestro Consejo General y se otorgará tanto a personas físicas como jurídicas, instituciones y organismos que tengan una trayectoria excepcional en el ámbito del Derecho y las Ciencias del Trabajo, la Prevención de Riesgos y Salud Laboral, las Emergencias, y la Evacuación y Salvamento. Su concesión contará con la condición de Socio Honorífico.</a:t>
            </a:r>
          </a:p>
          <a:p>
            <a:pPr algn="just"/>
            <a:endParaRPr lang="es-ES" sz="1600" dirty="0">
              <a:latin typeface="Abadi" panose="020B0604020104020204" pitchFamily="34" charset="0"/>
            </a:endParaRPr>
          </a:p>
          <a:p>
            <a:pPr algn="just"/>
            <a:r>
              <a:rPr lang="es-ES" sz="1600" dirty="0">
                <a:latin typeface="Abadi" panose="020B0604020104020204" pitchFamily="34" charset="0"/>
              </a:rPr>
              <a:t>Este galardón al ser, como queda señalado, el más importante que se otorga, el Consejo ha constituido un Capítulo de Honor para esta Cruz de Servicios Distinguidos que se encargará de atender las correspondientes propuestas de concesión, que serán apadrinadas y/o avaladas por, al menos, el 50% de sus miembros, y para su otorgamiento será requisito indispensable el estar en posesión de otro galardón concedido con anterioridad. </a:t>
            </a:r>
          </a:p>
          <a:p>
            <a:pPr algn="just"/>
            <a:endParaRPr lang="es-ES" sz="1600" dirty="0">
              <a:latin typeface="Abadi" panose="020B0604020104020204" pitchFamily="34" charset="0"/>
            </a:endParaRPr>
          </a:p>
          <a:p>
            <a:pPr algn="just"/>
            <a:r>
              <a:rPr lang="es-ES" sz="1600" dirty="0">
                <a:latin typeface="Abadi" panose="020B0604020104020204" pitchFamily="34" charset="0"/>
              </a:rPr>
              <a:t>El Capítulo Honorífico de esta Cruz estará compuesto por el Presidente del Consejo General, el Secretario General del mismo y todas las personas, entidades y organismos que sean distinguidas con este galardón por ostentar la condición de Socios Honoríficos.</a:t>
            </a:r>
          </a:p>
        </p:txBody>
      </p:sp>
      <p:pic>
        <p:nvPicPr>
          <p:cNvPr id="3" name="Imagen 2">
            <a:extLst>
              <a:ext uri="{FF2B5EF4-FFF2-40B4-BE49-F238E27FC236}">
                <a16:creationId xmlns:a16="http://schemas.microsoft.com/office/drawing/2014/main" id="{1B9C2449-6258-0C96-DB7F-C29B1D06A86F}"/>
              </a:ext>
            </a:extLst>
          </p:cNvPr>
          <p:cNvPicPr>
            <a:picLocks noChangeAspect="1"/>
          </p:cNvPicPr>
          <p:nvPr/>
        </p:nvPicPr>
        <p:blipFill>
          <a:blip r:embed="rId4"/>
          <a:stretch>
            <a:fillRect/>
          </a:stretch>
        </p:blipFill>
        <p:spPr>
          <a:xfrm>
            <a:off x="222993" y="3509287"/>
            <a:ext cx="2369403" cy="3029066"/>
          </a:xfrm>
          <a:prstGeom prst="roundRect">
            <a:avLst>
              <a:gd name="adj" fmla="val 8594"/>
            </a:avLst>
          </a:prstGeom>
          <a:solidFill>
            <a:srgbClr val="FFFFFF">
              <a:shade val="85000"/>
            </a:srgbClr>
          </a:solidFill>
          <a:ln>
            <a:noFill/>
          </a:ln>
          <a:effectLst>
            <a:reflection blurRad="12700" stA="20000" endPos="28000" dist="5000" dir="5400000" sy="-100000" algn="bl" rotWithShape="0"/>
          </a:effectLst>
        </p:spPr>
      </p:pic>
    </p:spTree>
    <p:extLst>
      <p:ext uri="{BB962C8B-B14F-4D97-AF65-F5344CB8AC3E}">
        <p14:creationId xmlns:p14="http://schemas.microsoft.com/office/powerpoint/2010/main" val="25269476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3907</TotalTime>
  <Words>1596</Words>
  <Application>Microsoft Office PowerPoint</Application>
  <PresentationFormat>Panorámica</PresentationFormat>
  <Paragraphs>83</Paragraphs>
  <Slides>14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14</vt:i4>
      </vt:variant>
    </vt:vector>
  </HeadingPairs>
  <TitlesOfParts>
    <vt:vector size="19" baseType="lpstr">
      <vt:lpstr>Abadi</vt:lpstr>
      <vt:lpstr>Arial</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Antonio Pérez</dc:creator>
  <cp:lastModifiedBy>Antonio Pérez</cp:lastModifiedBy>
  <cp:revision>22</cp:revision>
  <dcterms:created xsi:type="dcterms:W3CDTF">2025-06-16T08:45:18Z</dcterms:created>
  <dcterms:modified xsi:type="dcterms:W3CDTF">2025-08-30T12:59:37Z</dcterms:modified>
</cp:coreProperties>
</file>